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</p:sldIdLst>
  <p:sldSz cy="6858000" cx="12192000"/>
  <p:notesSz cx="6858000" cy="9144000"/>
  <p:embeddedFontLst>
    <p:embeddedFont>
      <p:font typeface="Roboto Black"/>
      <p:bold r:id="rId116"/>
      <p:boldItalic r:id="rId117"/>
    </p:embeddedFont>
    <p:embeddedFont>
      <p:font typeface="Roboto"/>
      <p:regular r:id="rId118"/>
      <p:bold r:id="rId119"/>
      <p:italic r:id="rId120"/>
      <p:boldItalic r:id="rId121"/>
    </p:embeddedFont>
    <p:embeddedFont>
      <p:font typeface="Oswald Regular"/>
      <p:regular r:id="rId122"/>
      <p:bold r:id="rId123"/>
    </p:embeddedFont>
    <p:embeddedFont>
      <p:font typeface="Libre Baskerville"/>
      <p:regular r:id="rId124"/>
      <p:bold r:id="rId125"/>
      <p:italic r:id="rId126"/>
    </p:embeddedFont>
    <p:embeddedFont>
      <p:font typeface="Roboto Light"/>
      <p:regular r:id="rId127"/>
      <p:bold r:id="rId128"/>
      <p:italic r:id="rId129"/>
      <p:boldItalic r:id="rId1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31" roundtripDataSignature="AMtx7mgdL6KsTSSK8lb6p96d0+RISLNE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29" Type="http://schemas.openxmlformats.org/officeDocument/2006/relationships/font" Target="fonts/RobotoLight-italic.fntdata"/><Relationship Id="rId128" Type="http://schemas.openxmlformats.org/officeDocument/2006/relationships/font" Target="fonts/RobotoLight-bold.fntdata"/><Relationship Id="rId127" Type="http://schemas.openxmlformats.org/officeDocument/2006/relationships/font" Target="fonts/RobotoLight-regular.fntdata"/><Relationship Id="rId126" Type="http://schemas.openxmlformats.org/officeDocument/2006/relationships/font" Target="fonts/LibreBaskerville-italic.fntdata"/><Relationship Id="rId26" Type="http://schemas.openxmlformats.org/officeDocument/2006/relationships/slide" Target="slides/slide22.xml"/><Relationship Id="rId121" Type="http://schemas.openxmlformats.org/officeDocument/2006/relationships/font" Target="fonts/Roboto-boldItalic.fntdata"/><Relationship Id="rId25" Type="http://schemas.openxmlformats.org/officeDocument/2006/relationships/slide" Target="slides/slide21.xml"/><Relationship Id="rId120" Type="http://schemas.openxmlformats.org/officeDocument/2006/relationships/font" Target="fonts/Roboto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125" Type="http://schemas.openxmlformats.org/officeDocument/2006/relationships/font" Target="fonts/LibreBaskerville-bold.fntdata"/><Relationship Id="rId29" Type="http://schemas.openxmlformats.org/officeDocument/2006/relationships/slide" Target="slides/slide25.xml"/><Relationship Id="rId124" Type="http://schemas.openxmlformats.org/officeDocument/2006/relationships/font" Target="fonts/LibreBaskerville-regular.fntdata"/><Relationship Id="rId123" Type="http://schemas.openxmlformats.org/officeDocument/2006/relationships/font" Target="fonts/OswaldRegular-bold.fntdata"/><Relationship Id="rId122" Type="http://schemas.openxmlformats.org/officeDocument/2006/relationships/font" Target="fonts/OswaldRegular-regular.fntdata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8" Type="http://schemas.openxmlformats.org/officeDocument/2006/relationships/font" Target="fonts/Roboto-regular.fntdata"/><Relationship Id="rId117" Type="http://schemas.openxmlformats.org/officeDocument/2006/relationships/font" Target="fonts/RobotoBlack-boldItalic.fntdata"/><Relationship Id="rId116" Type="http://schemas.openxmlformats.org/officeDocument/2006/relationships/font" Target="fonts/RobotoBlack-bold.fntdata"/><Relationship Id="rId115" Type="http://schemas.openxmlformats.org/officeDocument/2006/relationships/slide" Target="slides/slide111.xml"/><Relationship Id="rId119" Type="http://schemas.openxmlformats.org/officeDocument/2006/relationships/font" Target="fonts/Roboto-bold.fntdata"/><Relationship Id="rId15" Type="http://schemas.openxmlformats.org/officeDocument/2006/relationships/slide" Target="slides/slide11.xml"/><Relationship Id="rId110" Type="http://schemas.openxmlformats.org/officeDocument/2006/relationships/slide" Target="slides/slide106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slide" Target="slides/slide110.xml"/><Relationship Id="rId18" Type="http://schemas.openxmlformats.org/officeDocument/2006/relationships/slide" Target="slides/slide14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131" Type="http://customschemas.google.com/relationships/presentationmetadata" Target="metadata"/><Relationship Id="rId130" Type="http://schemas.openxmlformats.org/officeDocument/2006/relationships/font" Target="fonts/RobotoLight-boldItalic.fntdata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1" name="Google Shape;22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a5a98a7ade_0_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12" name="Google Shape;1912;ga5a98a7ade_0_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3" name="Google Shape;1943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2" name="Google Shape;1962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2" name="Google Shape;1982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a5a98a7ade_0_5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24" name="Google Shape;2024;ga5a98a7ade_0_5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a5a98a7ade_0_2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3" name="Google Shape;2033;ga5a98a7ade_0_2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a5a98a7ade_0_25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4" name="Google Shape;2054;ga5a98a7ade_0_2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5" name="Google Shape;2055;ga5a98a7ade_0_25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a5a98a7ade_1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a5a98a7ade_1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4" name="Google Shape;2064;ga5a98a7ade_1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8" name="Google Shape;228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a5a98a7ade_0_2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73" name="Google Shape;2073;ga5a98a7ade_0_25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a5a98a7ade_0_25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a5a98a7ade_0_25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ga5a98a7ade_0_25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5a98a7ade_1_1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6" name="Google Shape;236;ga5a98a7ade_1_1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5a98a7ade_1_12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3" name="Google Shape;243;ga5a98a7ade_1_1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0" name="Google Shape;250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5a98a7ade_0_4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7" name="Google Shape;257;ga5a98a7ade_0_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6" name="Google Shape;26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6" name="Google Shape;276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9" name="Google Shape;289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5" name="Google Shape;305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4" name="Google Shape;324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7" name="Google Shape;34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2" name="Google Shape;362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5a98a7ade_0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5a98a7ade_0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a5a98a7ade_0_1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a5a98a7ade_1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a5a98a7ade_1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a5a98a7ade_1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5a98a7ade_1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5a98a7ade_1_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a5a98a7ade_1_3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5a98a7ade_1_4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5a98a7ade_1_4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a5a98a7ade_1_4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a5a98a7ade_1_6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a5a98a7ade_1_6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a5a98a7ade_1_6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a5a98a7ade_1_4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a5a98a7ade_1_4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a5a98a7ade_1_4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a5a98a7ade_1_6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a5a98a7ade_1_6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a5a98a7ade_1_6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5a98a7ade_0_3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a5a98a7ade_0_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5a98a7ade_1_5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5a98a7ade_1_5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a5a98a7ade_1_5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a5a98a7ade_1_7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a5a98a7ade_1_7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a5a98a7ade_1_7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5a98a7ade_1_6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5a98a7ade_1_6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a5a98a7ade_1_6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a5a98a7ade_1_8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a5a98a7ade_1_8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a5a98a7ade_1_8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a5a98a7ade_1_7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a5a98a7ade_1_7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ga5a98a7ade_1_7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5a98a7ade_1_9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5a98a7ade_1_9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ga5a98a7ade_1_9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a5a98a7ade_1_9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a5a98a7ade_1_9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ga5a98a7ade_1_9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a5a98a7ade_1_10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a5a98a7ade_1_10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ga5a98a7ade_1_10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a5a98a7ade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a5a98a7ade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ga5a98a7ade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a5a98a7ade_0_5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a5a98a7ade_0_5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ga5a98a7ade_0_5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5a98a7ade_0_7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5a98a7ade_0_7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ga5a98a7ade_0_7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a5a98a7ade_0_7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a5a98a7ade_0_7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ga5a98a7ade_0_7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a5a98a7ade_0_7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a5a98a7ade_0_7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a5a98a7ade_0_7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a5a98a7ade_0_8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a5a98a7ade_0_8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ga5a98a7ade_0_8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a5a98a7ade_0_7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a5a98a7ade_0_7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ga5a98a7ade_0_7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a5a98a7ade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18" name="Google Shape;1018;ga5a98a7ade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27" name="Google Shape;102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9" name="Google Shape;103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48" name="Google Shape;104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5" name="Google Shape;105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62" name="Google Shape;106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a5a98a7ade_0_4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69" name="Google Shape;1069;ga5a98a7ade_0_4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8" name="Google Shape;1078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a5be5290ec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0" name="Google Shape;1090;ga5be5290ec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5be5290ec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8" name="Google Shape;1108;ga5be5290ec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a5be5290ec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1" name="Google Shape;1131;ga5be5290ec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a5be5290ec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9" name="Google Shape;1159;ga5be5290ec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a5be5290ec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2" name="Google Shape;1192;ga5be5290ec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a5a98a7ade_0_10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ga5a98a7ade_0_10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a5a98a7ade_0_10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4" name="Google Shape;1224;ga5a98a7ade_0_10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5a98a7ade_0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a5a98a7ade_0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a5a98a7ade_0_10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ga5a98a7ade_0_10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5a98a7ade_0_10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3" name="Google Shape;1253;ga5a98a7ade_0_10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a5a98a7ade_0_1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2" name="Google Shape;1272;ga5a98a7ade_0_1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a5a98a7ade_0_1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ga5a98a7ade_0_1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a5a98a7ade_0_1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ga5a98a7ade_0_1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a5be5290ec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5" name="Google Shape;1325;ga5be5290ec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a5a98a7ade_0_13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3" name="Google Shape;1343;ga5a98a7ade_0_1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4" name="Google Shape;1344;ga5a98a7ade_0_1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a5a98a7ade_0_1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8" name="Google Shape;1358;ga5a98a7ade_0_1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9" name="Google Shape;1359;ga5a98a7ade_0_13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a5a98a7ade_0_13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3" name="Google Shape;1373;ga5a98a7ade_0_13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4" name="Google Shape;1374;ga5a98a7ade_0_13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a5a98a7ade_0_1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8" name="Google Shape;1388;ga5a98a7ade_0_1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9" name="Google Shape;1389;ga5a98a7ade_0_14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5a98a7ade_0_3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a5a98a7ade_0_3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a5a98a7ade_0_14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2" name="Google Shape;1402;ga5a98a7ade_0_14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3" name="Google Shape;1403;ga5a98a7ade_0_14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a5a98a7ade_0_14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5" name="Google Shape;1425;ga5a98a7ade_0_14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6" name="Google Shape;1426;ga5a98a7ade_0_14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a5be5290ec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5" name="Google Shape;1445;ga5be5290ec_0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a5a98a7ade_0_15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8" name="Google Shape;1468;ga5a98a7ade_0_15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9" name="Google Shape;1469;ga5a98a7ade_0_15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a5a98a7ade_0_15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ga5a98a7ade_0_15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a5a98a7ade_0_16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ga5a98a7ade_0_16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5a98a7ade_0_16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ga5a98a7ade_0_16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a5a98a7ade_0_16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ga5a98a7ade_0_16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a5a98a7ade_0_16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ga5a98a7ade_0_16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a5a98a7ade_0_17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ga5a98a7ade_0_17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5a98a7ade_0_4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ga5a98a7ade_0_4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a5be5290ec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2" name="Google Shape;1582;ga5be5290ec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a5a98a7ade_0_18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ga5a98a7ade_0_18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a5a98a7ade_0_18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ga5a98a7ade_0_18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a5a98a7ade_0_19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ga5a98a7ade_0_19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a5a98a7ade_0_19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ga5a98a7ade_0_19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a5a98a7ade_0_19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ga5a98a7ade_0_19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a5a98a7ade_0_19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ga5a98a7ade_0_19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a5a98a7ade_0_19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8" name="Google Shape;1698;ga5a98a7ade_0_19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a5a98a7ade_0_20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ga5a98a7ade_0_20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a5a98a7ade_0_20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ga5a98a7ade_0_20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4" name="Google Shape;21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a5a98a7ade_0_20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6" name="Google Shape;1746;ga5a98a7ade_0_20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a5a98a7ade_0_20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9" name="Google Shape;1759;ga5a98a7ade_0_20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a5a98a7ade_0_2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ga5a98a7ade_0_2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a5a98a7ade_0_2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ga5a98a7ade_0_2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a5a98a7ade_0_2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ga5a98a7ade_0_2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a5be5290ec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7" name="Google Shape;1817;ga5be5290ec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a5a98a7ade_0_2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0" name="Google Shape;1850;ga5a98a7ade_0_2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1" name="Google Shape;1851;ga5a98a7ade_0_21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a5a98a7ade_0_2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5" name="Google Shape;1865;ga5a98a7ade_0_2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6" name="Google Shape;1866;ga5a98a7ade_0_22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a5a98a7ade_0_2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ga5a98a7ade_0_2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a5a98a7ade_0_23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4" name="Google Shape;1894;ga5a98a7ade_0_23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5a98a7ade_0_248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a5a98a7ade_0_248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a5a98a7ade_0_248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6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80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54.png"/><Relationship Id="rId4" Type="http://schemas.openxmlformats.org/officeDocument/2006/relationships/image" Target="../media/image150.jpg"/><Relationship Id="rId9" Type="http://schemas.openxmlformats.org/officeDocument/2006/relationships/image" Target="../media/image149.jpg"/><Relationship Id="rId5" Type="http://schemas.openxmlformats.org/officeDocument/2006/relationships/image" Target="../media/image152.jpg"/><Relationship Id="rId6" Type="http://schemas.openxmlformats.org/officeDocument/2006/relationships/image" Target="../media/image155.jpg"/><Relationship Id="rId7" Type="http://schemas.openxmlformats.org/officeDocument/2006/relationships/image" Target="../media/image153.jpg"/><Relationship Id="rId8" Type="http://schemas.openxmlformats.org/officeDocument/2006/relationships/image" Target="../media/image157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59.jpg"/><Relationship Id="rId4" Type="http://schemas.openxmlformats.org/officeDocument/2006/relationships/image" Target="../media/image156.jpg"/><Relationship Id="rId5" Type="http://schemas.openxmlformats.org/officeDocument/2006/relationships/image" Target="../media/image151.jpg"/><Relationship Id="rId6" Type="http://schemas.openxmlformats.org/officeDocument/2006/relationships/image" Target="../media/image158.jpg"/><Relationship Id="rId7" Type="http://schemas.openxmlformats.org/officeDocument/2006/relationships/image" Target="../media/image154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60.jpg"/><Relationship Id="rId4" Type="http://schemas.openxmlformats.org/officeDocument/2006/relationships/image" Target="../media/image161.jpg"/><Relationship Id="rId5" Type="http://schemas.openxmlformats.org/officeDocument/2006/relationships/image" Target="../media/image162.jpg"/><Relationship Id="rId6" Type="http://schemas.openxmlformats.org/officeDocument/2006/relationships/image" Target="../media/image178.jpg"/><Relationship Id="rId7" Type="http://schemas.openxmlformats.org/officeDocument/2006/relationships/image" Target="../media/image163.jpg"/><Relationship Id="rId8" Type="http://schemas.openxmlformats.org/officeDocument/2006/relationships/image" Target="../media/image15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69.jpg"/><Relationship Id="rId4" Type="http://schemas.openxmlformats.org/officeDocument/2006/relationships/image" Target="../media/image171.jpg"/><Relationship Id="rId5" Type="http://schemas.openxmlformats.org/officeDocument/2006/relationships/image" Target="../media/image167.jpg"/><Relationship Id="rId6" Type="http://schemas.openxmlformats.org/officeDocument/2006/relationships/image" Target="../media/image165.jpg"/><Relationship Id="rId7" Type="http://schemas.openxmlformats.org/officeDocument/2006/relationships/image" Target="../media/image154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70.jpg"/><Relationship Id="rId4" Type="http://schemas.openxmlformats.org/officeDocument/2006/relationships/image" Target="../media/image168.jpg"/><Relationship Id="rId9" Type="http://schemas.openxmlformats.org/officeDocument/2006/relationships/image" Target="../media/image154.png"/><Relationship Id="rId5" Type="http://schemas.openxmlformats.org/officeDocument/2006/relationships/image" Target="../media/image173.jpg"/><Relationship Id="rId6" Type="http://schemas.openxmlformats.org/officeDocument/2006/relationships/image" Target="../media/image166.jpg"/><Relationship Id="rId7" Type="http://schemas.openxmlformats.org/officeDocument/2006/relationships/image" Target="../media/image164.jpg"/><Relationship Id="rId8" Type="http://schemas.openxmlformats.org/officeDocument/2006/relationships/image" Target="../media/image172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8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74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s://www.menti.com/hocqfweraf" TargetMode="External"/><Relationship Id="rId4" Type="http://schemas.openxmlformats.org/officeDocument/2006/relationships/image" Target="../media/image17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80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2.jpg"/><Relationship Id="rId5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2.jpg"/><Relationship Id="rId5" Type="http://schemas.openxmlformats.org/officeDocument/2006/relationships/image" Target="../media/image11.jpg"/><Relationship Id="rId6" Type="http://schemas.openxmlformats.org/officeDocument/2006/relationships/image" Target="../media/image65.jpg"/><Relationship Id="rId7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8.jpg"/><Relationship Id="rId5" Type="http://schemas.openxmlformats.org/officeDocument/2006/relationships/image" Target="../media/image11.jpg"/><Relationship Id="rId6" Type="http://schemas.openxmlformats.org/officeDocument/2006/relationships/image" Target="../media/image65.jpg"/><Relationship Id="rId7" Type="http://schemas.openxmlformats.org/officeDocument/2006/relationships/image" Target="../media/image15.jpg"/><Relationship Id="rId8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12.jpg"/><Relationship Id="rId11" Type="http://schemas.openxmlformats.org/officeDocument/2006/relationships/image" Target="../media/image23.jpg"/><Relationship Id="rId10" Type="http://schemas.openxmlformats.org/officeDocument/2006/relationships/image" Target="../media/image21.jpg"/><Relationship Id="rId9" Type="http://schemas.openxmlformats.org/officeDocument/2006/relationships/image" Target="../media/image18.jpg"/><Relationship Id="rId5" Type="http://schemas.openxmlformats.org/officeDocument/2006/relationships/image" Target="../media/image11.jpg"/><Relationship Id="rId6" Type="http://schemas.openxmlformats.org/officeDocument/2006/relationships/image" Target="../media/image65.jpg"/><Relationship Id="rId7" Type="http://schemas.openxmlformats.org/officeDocument/2006/relationships/image" Target="../media/image15.jpg"/><Relationship Id="rId8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3.jpg"/><Relationship Id="rId13" Type="http://schemas.openxmlformats.org/officeDocument/2006/relationships/image" Target="../media/image28.pn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21.jpg"/><Relationship Id="rId5" Type="http://schemas.openxmlformats.org/officeDocument/2006/relationships/image" Target="../media/image65.jpg"/><Relationship Id="rId6" Type="http://schemas.openxmlformats.org/officeDocument/2006/relationships/image" Target="../media/image15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27.jpg"/><Relationship Id="rId9" Type="http://schemas.openxmlformats.org/officeDocument/2006/relationships/image" Target="../media/image31.png"/><Relationship Id="rId5" Type="http://schemas.openxmlformats.org/officeDocument/2006/relationships/image" Target="../media/image26.jpg"/><Relationship Id="rId6" Type="http://schemas.openxmlformats.org/officeDocument/2006/relationships/image" Target="../media/image35.jpg"/><Relationship Id="rId7" Type="http://schemas.openxmlformats.org/officeDocument/2006/relationships/image" Target="../media/image29.jpg"/><Relationship Id="rId8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35.jpg"/><Relationship Id="rId13" Type="http://schemas.openxmlformats.org/officeDocument/2006/relationships/image" Target="../media/image31.png"/><Relationship Id="rId1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39.jpg"/><Relationship Id="rId9" Type="http://schemas.openxmlformats.org/officeDocument/2006/relationships/image" Target="../media/image26.jpg"/><Relationship Id="rId14" Type="http://schemas.openxmlformats.org/officeDocument/2006/relationships/image" Target="../media/image42.png"/><Relationship Id="rId5" Type="http://schemas.openxmlformats.org/officeDocument/2006/relationships/image" Target="../media/image37.jpg"/><Relationship Id="rId6" Type="http://schemas.openxmlformats.org/officeDocument/2006/relationships/image" Target="../media/image40.jpg"/><Relationship Id="rId7" Type="http://schemas.openxmlformats.org/officeDocument/2006/relationships/image" Target="../media/image38.jpg"/><Relationship Id="rId8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6" Type="http://schemas.openxmlformats.org/officeDocument/2006/relationships/image" Target="../media/image57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6" Type="http://schemas.openxmlformats.org/officeDocument/2006/relationships/image" Target="../media/image57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21" Type="http://schemas.openxmlformats.org/officeDocument/2006/relationships/image" Target="../media/image58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7" Type="http://schemas.openxmlformats.org/officeDocument/2006/relationships/image" Target="../media/image56.png"/><Relationship Id="rId16" Type="http://schemas.openxmlformats.org/officeDocument/2006/relationships/image" Target="../media/image57.png"/><Relationship Id="rId5" Type="http://schemas.openxmlformats.org/officeDocument/2006/relationships/image" Target="../media/image44.png"/><Relationship Id="rId19" Type="http://schemas.openxmlformats.org/officeDocument/2006/relationships/image" Target="../media/image61.png"/><Relationship Id="rId6" Type="http://schemas.openxmlformats.org/officeDocument/2006/relationships/image" Target="../media/image41.png"/><Relationship Id="rId18" Type="http://schemas.openxmlformats.org/officeDocument/2006/relationships/image" Target="../media/image60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21" Type="http://schemas.openxmlformats.org/officeDocument/2006/relationships/image" Target="../media/image58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7" Type="http://schemas.openxmlformats.org/officeDocument/2006/relationships/image" Target="../media/image56.png"/><Relationship Id="rId16" Type="http://schemas.openxmlformats.org/officeDocument/2006/relationships/image" Target="../media/image57.png"/><Relationship Id="rId5" Type="http://schemas.openxmlformats.org/officeDocument/2006/relationships/image" Target="../media/image44.png"/><Relationship Id="rId19" Type="http://schemas.openxmlformats.org/officeDocument/2006/relationships/image" Target="../media/image61.png"/><Relationship Id="rId6" Type="http://schemas.openxmlformats.org/officeDocument/2006/relationships/image" Target="../media/image41.png"/><Relationship Id="rId18" Type="http://schemas.openxmlformats.org/officeDocument/2006/relationships/image" Target="../media/image60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11" Type="http://schemas.openxmlformats.org/officeDocument/2006/relationships/image" Target="../media/image52.png"/><Relationship Id="rId22" Type="http://schemas.openxmlformats.org/officeDocument/2006/relationships/image" Target="../media/image62.png"/><Relationship Id="rId10" Type="http://schemas.openxmlformats.org/officeDocument/2006/relationships/image" Target="../media/image51.png"/><Relationship Id="rId21" Type="http://schemas.openxmlformats.org/officeDocument/2006/relationships/image" Target="../media/image58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7" Type="http://schemas.openxmlformats.org/officeDocument/2006/relationships/image" Target="../media/image56.png"/><Relationship Id="rId16" Type="http://schemas.openxmlformats.org/officeDocument/2006/relationships/image" Target="../media/image57.png"/><Relationship Id="rId5" Type="http://schemas.openxmlformats.org/officeDocument/2006/relationships/image" Target="../media/image44.png"/><Relationship Id="rId19" Type="http://schemas.openxmlformats.org/officeDocument/2006/relationships/image" Target="../media/image61.png"/><Relationship Id="rId6" Type="http://schemas.openxmlformats.org/officeDocument/2006/relationships/image" Target="../media/image41.png"/><Relationship Id="rId18" Type="http://schemas.openxmlformats.org/officeDocument/2006/relationships/image" Target="../media/image60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11" Type="http://schemas.openxmlformats.org/officeDocument/2006/relationships/image" Target="../media/image52.png"/><Relationship Id="rId22" Type="http://schemas.openxmlformats.org/officeDocument/2006/relationships/image" Target="../media/image62.png"/><Relationship Id="rId10" Type="http://schemas.openxmlformats.org/officeDocument/2006/relationships/image" Target="../media/image51.png"/><Relationship Id="rId21" Type="http://schemas.openxmlformats.org/officeDocument/2006/relationships/image" Target="../media/image58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7" Type="http://schemas.openxmlformats.org/officeDocument/2006/relationships/image" Target="../media/image56.png"/><Relationship Id="rId16" Type="http://schemas.openxmlformats.org/officeDocument/2006/relationships/image" Target="../media/image57.png"/><Relationship Id="rId5" Type="http://schemas.openxmlformats.org/officeDocument/2006/relationships/image" Target="../media/image44.png"/><Relationship Id="rId19" Type="http://schemas.openxmlformats.org/officeDocument/2006/relationships/image" Target="../media/image61.png"/><Relationship Id="rId6" Type="http://schemas.openxmlformats.org/officeDocument/2006/relationships/image" Target="../media/image41.png"/><Relationship Id="rId18" Type="http://schemas.openxmlformats.org/officeDocument/2006/relationships/image" Target="../media/image60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22" Type="http://schemas.openxmlformats.org/officeDocument/2006/relationships/image" Target="../media/image62.png"/><Relationship Id="rId21" Type="http://schemas.openxmlformats.org/officeDocument/2006/relationships/image" Target="../media/image58.png"/><Relationship Id="rId24" Type="http://schemas.openxmlformats.org/officeDocument/2006/relationships/image" Target="../media/image67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26" Type="http://schemas.openxmlformats.org/officeDocument/2006/relationships/image" Target="../media/image69.png"/><Relationship Id="rId25" Type="http://schemas.openxmlformats.org/officeDocument/2006/relationships/image" Target="../media/image68.png"/><Relationship Id="rId28" Type="http://schemas.openxmlformats.org/officeDocument/2006/relationships/image" Target="../media/image70.png"/><Relationship Id="rId27" Type="http://schemas.openxmlformats.org/officeDocument/2006/relationships/image" Target="../media/image64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29" Type="http://schemas.openxmlformats.org/officeDocument/2006/relationships/image" Target="../media/image63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Relationship Id="rId31" Type="http://schemas.openxmlformats.org/officeDocument/2006/relationships/image" Target="../media/image74.png"/><Relationship Id="rId30" Type="http://schemas.openxmlformats.org/officeDocument/2006/relationships/image" Target="../media/image66.png"/><Relationship Id="rId11" Type="http://schemas.openxmlformats.org/officeDocument/2006/relationships/image" Target="../media/image52.png"/><Relationship Id="rId33" Type="http://schemas.openxmlformats.org/officeDocument/2006/relationships/image" Target="../media/image75.png"/><Relationship Id="rId10" Type="http://schemas.openxmlformats.org/officeDocument/2006/relationships/image" Target="../media/image51.png"/><Relationship Id="rId32" Type="http://schemas.openxmlformats.org/officeDocument/2006/relationships/image" Target="../media/image82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5" Type="http://schemas.openxmlformats.org/officeDocument/2006/relationships/image" Target="../media/image55.png"/><Relationship Id="rId14" Type="http://schemas.openxmlformats.org/officeDocument/2006/relationships/image" Target="../media/image53.png"/><Relationship Id="rId17" Type="http://schemas.openxmlformats.org/officeDocument/2006/relationships/image" Target="../media/image56.png"/><Relationship Id="rId16" Type="http://schemas.openxmlformats.org/officeDocument/2006/relationships/image" Target="../media/image57.png"/><Relationship Id="rId19" Type="http://schemas.openxmlformats.org/officeDocument/2006/relationships/image" Target="../media/image61.png"/><Relationship Id="rId18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7.png"/><Relationship Id="rId4" Type="http://schemas.openxmlformats.org/officeDocument/2006/relationships/image" Target="../media/image126.png"/><Relationship Id="rId5" Type="http://schemas.openxmlformats.org/officeDocument/2006/relationships/image" Target="../media/image1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8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4.png"/><Relationship Id="rId8" Type="http://schemas.openxmlformats.org/officeDocument/2006/relationships/image" Target="../media/image8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4.png"/><Relationship Id="rId8" Type="http://schemas.openxmlformats.org/officeDocument/2006/relationships/image" Target="../media/image8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0.png"/><Relationship Id="rId4" Type="http://schemas.openxmlformats.org/officeDocument/2006/relationships/image" Target="../media/image9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Relationship Id="rId5" Type="http://schemas.openxmlformats.org/officeDocument/2006/relationships/image" Target="../media/image9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5.png"/><Relationship Id="rId4" Type="http://schemas.openxmlformats.org/officeDocument/2006/relationships/image" Target="../media/image94.png"/><Relationship Id="rId5" Type="http://schemas.openxmlformats.org/officeDocument/2006/relationships/image" Target="../media/image9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3.png"/><Relationship Id="rId4" Type="http://schemas.openxmlformats.org/officeDocument/2006/relationships/image" Target="../media/image100.png"/><Relationship Id="rId5" Type="http://schemas.openxmlformats.org/officeDocument/2006/relationships/image" Target="../media/image9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9.png"/><Relationship Id="rId4" Type="http://schemas.openxmlformats.org/officeDocument/2006/relationships/image" Target="../media/image105.png"/><Relationship Id="rId5" Type="http://schemas.openxmlformats.org/officeDocument/2006/relationships/image" Target="../media/image10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8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1.png"/><Relationship Id="rId4" Type="http://schemas.openxmlformats.org/officeDocument/2006/relationships/image" Target="../media/image89.png"/><Relationship Id="rId5" Type="http://schemas.openxmlformats.org/officeDocument/2006/relationships/image" Target="../media/image91.png"/><Relationship Id="rId6" Type="http://schemas.openxmlformats.org/officeDocument/2006/relationships/image" Target="../media/image96.png"/><Relationship Id="rId7" Type="http://schemas.openxmlformats.org/officeDocument/2006/relationships/image" Target="../media/image17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9.png"/><Relationship Id="rId4" Type="http://schemas.openxmlformats.org/officeDocument/2006/relationships/image" Target="../media/image115.png"/><Relationship Id="rId5" Type="http://schemas.openxmlformats.org/officeDocument/2006/relationships/image" Target="../media/image11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3.png"/><Relationship Id="rId4" Type="http://schemas.openxmlformats.org/officeDocument/2006/relationships/image" Target="../media/image116.png"/><Relationship Id="rId5" Type="http://schemas.openxmlformats.org/officeDocument/2006/relationships/image" Target="../media/image10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2.png"/><Relationship Id="rId4" Type="http://schemas.openxmlformats.org/officeDocument/2006/relationships/image" Target="../media/image114.png"/><Relationship Id="rId5" Type="http://schemas.openxmlformats.org/officeDocument/2006/relationships/image" Target="../media/image12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0.png"/><Relationship Id="rId4" Type="http://schemas.openxmlformats.org/officeDocument/2006/relationships/image" Target="../media/image124.png"/><Relationship Id="rId5" Type="http://schemas.openxmlformats.org/officeDocument/2006/relationships/image" Target="../media/image11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4.png"/><Relationship Id="rId8" Type="http://schemas.openxmlformats.org/officeDocument/2006/relationships/image" Target="../media/image8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9.png"/><Relationship Id="rId4" Type="http://schemas.openxmlformats.org/officeDocument/2006/relationships/image" Target="../media/image132.png"/><Relationship Id="rId5" Type="http://schemas.openxmlformats.org/officeDocument/2006/relationships/image" Target="../media/image13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9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3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3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47.png"/><Relationship Id="rId4" Type="http://schemas.openxmlformats.org/officeDocument/2006/relationships/image" Target="../media/image133.png"/><Relationship Id="rId5" Type="http://schemas.openxmlformats.org/officeDocument/2006/relationships/image" Target="../media/image13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43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4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36.png"/><Relationship Id="rId4" Type="http://schemas.openxmlformats.org/officeDocument/2006/relationships/image" Target="../media/image113.png"/><Relationship Id="rId5" Type="http://schemas.openxmlformats.org/officeDocument/2006/relationships/image" Target="../media/image144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4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40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4.png"/><Relationship Id="rId8" Type="http://schemas.openxmlformats.org/officeDocument/2006/relationships/image" Target="../media/image8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38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4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41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778" y="1377407"/>
            <a:ext cx="9740680" cy="494904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/>
          <p:nvPr/>
        </p:nvSpPr>
        <p:spPr>
          <a:xfrm>
            <a:off x="136364" y="785202"/>
            <a:ext cx="106020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Menciona</a:t>
            </a:r>
            <a:r>
              <a:rPr lang="en-US" sz="1900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 manifestaciones o elementos del patrimonio cultural inmaterial del área de estudio</a:t>
            </a:r>
            <a:endParaRPr i="0" sz="16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36"/>
          <p:cNvSpPr/>
          <p:nvPr/>
        </p:nvSpPr>
        <p:spPr>
          <a:xfrm>
            <a:off x="136379" y="317250"/>
            <a:ext cx="58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IDENTIFICACIÓN PARTICIPATIVA</a:t>
            </a:r>
            <a:endParaRPr b="1"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a5a98a7ade_0_488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5" name="Google Shape;1915;ga5a98a7ade_0_4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ga5a98a7ade_0_488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7" name="Google Shape;1917;ga5a98a7ade_0_488"/>
          <p:cNvSpPr txBox="1"/>
          <p:nvPr/>
        </p:nvSpPr>
        <p:spPr>
          <a:xfrm>
            <a:off x="2149400" y="6225900"/>
            <a:ext cx="88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SÍNTESIS DIAGNÓSTICA</a:t>
            </a:r>
            <a:endParaRPr sz="11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8" name="Google Shape;1918;ga5a98a7ade_0_488"/>
          <p:cNvSpPr txBox="1"/>
          <p:nvPr/>
        </p:nvSpPr>
        <p:spPr>
          <a:xfrm>
            <a:off x="7439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156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2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88"/>
          <p:cNvSpPr/>
          <p:nvPr/>
        </p:nvSpPr>
        <p:spPr>
          <a:xfrm>
            <a:off x="0" y="4712"/>
            <a:ext cx="12192000" cy="120032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4" name="Google Shape;1924;p88"/>
          <p:cNvSpPr/>
          <p:nvPr/>
        </p:nvSpPr>
        <p:spPr>
          <a:xfrm>
            <a:off x="195756" y="752249"/>
            <a:ext cx="103706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Ciudades con un tejido urbano accesible, identidad cultural compartida, inclusión y cohesión social e integración espacial equitativa. 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25" name="Google Shape;1925;p88"/>
          <p:cNvSpPr txBox="1"/>
          <p:nvPr/>
        </p:nvSpPr>
        <p:spPr>
          <a:xfrm>
            <a:off x="696976" y="2233266"/>
            <a:ext cx="468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SÍNTESIS DIAGNÓSTICA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Uma imagem contendo texto, traçado&#10;&#10;Descrição gerada automaticamente" id="1926" name="Google Shape;192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3548" y="165034"/>
            <a:ext cx="1472694" cy="15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Google Shape;1927;p88"/>
          <p:cNvSpPr/>
          <p:nvPr/>
        </p:nvSpPr>
        <p:spPr>
          <a:xfrm>
            <a:off x="797804" y="4584432"/>
            <a:ext cx="154350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Alta p</a:t>
            </a: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ercepción 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de inseguridad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8" name="Google Shape;1928;p88"/>
          <p:cNvSpPr/>
          <p:nvPr/>
        </p:nvSpPr>
        <p:spPr>
          <a:xfrm>
            <a:off x="2679541" y="4584432"/>
            <a:ext cx="159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Asentamientos informales no integrados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9" name="Google Shape;1929;p88"/>
          <p:cNvSpPr/>
          <p:nvPr/>
        </p:nvSpPr>
        <p:spPr>
          <a:xfrm>
            <a:off x="4552101" y="4584425"/>
            <a:ext cx="14727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Gestión ineficaz del patrimonio cultural inmaterial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0" name="Google Shape;1930;p88"/>
          <p:cNvSpPr/>
          <p:nvPr/>
        </p:nvSpPr>
        <p:spPr>
          <a:xfrm>
            <a:off x="6393824" y="4584425"/>
            <a:ext cx="1413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Abandono del sector nuclear del CHA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1" name="Google Shape;1931;p88"/>
          <p:cNvSpPr/>
          <p:nvPr/>
        </p:nvSpPr>
        <p:spPr>
          <a:xfrm>
            <a:off x="8039630" y="4584432"/>
            <a:ext cx="1717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Desvalorización de la cultura guaraní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2" name="Google Shape;1932;p88"/>
          <p:cNvSpPr/>
          <p:nvPr/>
        </p:nvSpPr>
        <p:spPr>
          <a:xfrm>
            <a:off x="9840101" y="4584425"/>
            <a:ext cx="18138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Tugurización de espacios públicos y privados</a:t>
            </a:r>
            <a:endParaRPr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33" name="Google Shape;1933;p88"/>
          <p:cNvGrpSpPr/>
          <p:nvPr/>
        </p:nvGrpSpPr>
        <p:grpSpPr>
          <a:xfrm>
            <a:off x="797804" y="2956231"/>
            <a:ext cx="10632045" cy="1410264"/>
            <a:chOff x="797804" y="2450393"/>
            <a:chExt cx="10632045" cy="1410264"/>
          </a:xfrm>
        </p:grpSpPr>
        <p:pic>
          <p:nvPicPr>
            <p:cNvPr descr="Una acera al lado de una calle&#10;&#10;Descripción generada automáticamente" id="1934" name="Google Shape;1934;p88"/>
            <p:cNvPicPr preferRelativeResize="0"/>
            <p:nvPr/>
          </p:nvPicPr>
          <p:blipFill rotWithShape="1">
            <a:blip r:embed="rId4">
              <a:alphaModFix/>
            </a:blip>
            <a:srcRect b="33170" l="0" r="0" t="0"/>
            <a:stretch/>
          </p:blipFill>
          <p:spPr>
            <a:xfrm>
              <a:off x="797804" y="2461826"/>
              <a:ext cx="1557008" cy="138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5" name="Google Shape;1935;p88"/>
            <p:cNvPicPr preferRelativeResize="0"/>
            <p:nvPr/>
          </p:nvPicPr>
          <p:blipFill rotWithShape="1">
            <a:blip r:embed="rId5">
              <a:alphaModFix/>
            </a:blip>
            <a:srcRect b="0" l="16357" r="0" t="0"/>
            <a:stretch/>
          </p:blipFill>
          <p:spPr>
            <a:xfrm>
              <a:off x="2668121" y="2463028"/>
              <a:ext cx="1543503" cy="1384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6" name="Google Shape;1936;p88"/>
            <p:cNvPicPr preferRelativeResize="0"/>
            <p:nvPr/>
          </p:nvPicPr>
          <p:blipFill rotWithShape="1">
            <a:blip r:embed="rId6">
              <a:alphaModFix/>
            </a:blip>
            <a:srcRect b="0" l="8236" r="19157" t="0"/>
            <a:stretch/>
          </p:blipFill>
          <p:spPr>
            <a:xfrm>
              <a:off x="4524933" y="2463028"/>
              <a:ext cx="1507325" cy="1384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dificio en medio de la calle&#10;&#10;Descripción generada automáticamente" id="1937" name="Google Shape;1937;p88"/>
            <p:cNvPicPr preferRelativeResize="0"/>
            <p:nvPr/>
          </p:nvPicPr>
          <p:blipFill rotWithShape="1">
            <a:blip r:embed="rId7">
              <a:alphaModFix/>
            </a:blip>
            <a:srcRect b="0" l="18278" r="26378" t="0"/>
            <a:stretch/>
          </p:blipFill>
          <p:spPr>
            <a:xfrm>
              <a:off x="6345567" y="2451449"/>
              <a:ext cx="1410215" cy="1408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persona, hombre, sostener, mujer&#10;&#10;Descripción generada automáticamente" id="1938" name="Google Shape;1938;p88"/>
            <p:cNvPicPr preferRelativeResize="0"/>
            <p:nvPr/>
          </p:nvPicPr>
          <p:blipFill rotWithShape="1">
            <a:blip r:embed="rId8">
              <a:alphaModFix/>
            </a:blip>
            <a:srcRect b="27119" l="0" r="0" t="10969"/>
            <a:stretch/>
          </p:blipFill>
          <p:spPr>
            <a:xfrm>
              <a:off x="8069091" y="2451449"/>
              <a:ext cx="1527228" cy="1408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a persona en la calle&#10;&#10;Descripción generada automáticamente" id="1939" name="Google Shape;1939;p88"/>
            <p:cNvPicPr preferRelativeResize="0"/>
            <p:nvPr/>
          </p:nvPicPr>
          <p:blipFill rotWithShape="1">
            <a:blip r:embed="rId9">
              <a:alphaModFix/>
            </a:blip>
            <a:srcRect b="0" l="11656" r="28761" t="0"/>
            <a:stretch/>
          </p:blipFill>
          <p:spPr>
            <a:xfrm>
              <a:off x="9909627" y="2450393"/>
              <a:ext cx="1520222" cy="1410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0" name="Google Shape;1940;p88"/>
          <p:cNvSpPr txBox="1"/>
          <p:nvPr/>
        </p:nvSpPr>
        <p:spPr>
          <a:xfrm>
            <a:off x="195756" y="190470"/>
            <a:ext cx="46677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PATRIMONIO INCLUSIVO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92"/>
          <p:cNvSpPr/>
          <p:nvPr/>
        </p:nvSpPr>
        <p:spPr>
          <a:xfrm>
            <a:off x="0" y="4712"/>
            <a:ext cx="12192000" cy="120032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6" name="Google Shape;1946;p92"/>
          <p:cNvSpPr/>
          <p:nvPr/>
        </p:nvSpPr>
        <p:spPr>
          <a:xfrm>
            <a:off x="195756" y="752249"/>
            <a:ext cx="103706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Desarrollo productivo y empresarial, turismo sostenible y creatividad local.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947" name="Google Shape;1947;p92"/>
          <p:cNvGrpSpPr/>
          <p:nvPr/>
        </p:nvGrpSpPr>
        <p:grpSpPr>
          <a:xfrm>
            <a:off x="804317" y="4727642"/>
            <a:ext cx="7355561" cy="923330"/>
            <a:chOff x="2216300" y="0"/>
            <a:chExt cx="7355561" cy="923330"/>
          </a:xfrm>
        </p:grpSpPr>
        <p:sp>
          <p:nvSpPr>
            <p:cNvPr id="1948" name="Google Shape;1948;p92"/>
            <p:cNvSpPr/>
            <p:nvPr/>
          </p:nvSpPr>
          <p:spPr>
            <a:xfrm>
              <a:off x="2216300" y="0"/>
              <a:ext cx="1543501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Desencanto de la comunidad</a:t>
              </a:r>
              <a:endParaRPr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49" name="Google Shape;1949;p92"/>
            <p:cNvSpPr/>
            <p:nvPr/>
          </p:nvSpPr>
          <p:spPr>
            <a:xfrm>
              <a:off x="4064361" y="0"/>
              <a:ext cx="154350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La vida urbana es breve</a:t>
              </a:r>
              <a:endParaRPr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0" name="Google Shape;1950;p92"/>
            <p:cNvSpPr/>
            <p:nvPr/>
          </p:nvSpPr>
          <p:spPr>
            <a:xfrm>
              <a:off x="5740482" y="0"/>
              <a:ext cx="2287877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Desaprovechamiento para actividades alternativas</a:t>
              </a:r>
              <a:endParaRPr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1" name="Google Shape;1951;p92"/>
            <p:cNvSpPr/>
            <p:nvPr/>
          </p:nvSpPr>
          <p:spPr>
            <a:xfrm>
              <a:off x="8028359" y="0"/>
              <a:ext cx="154350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Pocas garantías para la inversión</a:t>
              </a:r>
              <a:endParaRPr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52" name="Google Shape;1952;p92"/>
          <p:cNvGrpSpPr/>
          <p:nvPr/>
        </p:nvGrpSpPr>
        <p:grpSpPr>
          <a:xfrm>
            <a:off x="870726" y="2986543"/>
            <a:ext cx="7391378" cy="1429662"/>
            <a:chOff x="2216300" y="2714169"/>
            <a:chExt cx="7391378" cy="1429662"/>
          </a:xfrm>
        </p:grpSpPr>
        <p:pic>
          <p:nvPicPr>
            <p:cNvPr descr="Un grupo de personas en una estación&#10;&#10;Descripción generada automáticamente" id="1953" name="Google Shape;1953;p92"/>
            <p:cNvPicPr preferRelativeResize="0"/>
            <p:nvPr/>
          </p:nvPicPr>
          <p:blipFill rotWithShape="1">
            <a:blip r:embed="rId3">
              <a:alphaModFix/>
            </a:blip>
            <a:srcRect b="0" l="9558" r="12103" t="0"/>
            <a:stretch/>
          </p:blipFill>
          <p:spPr>
            <a:xfrm>
              <a:off x="6107292" y="2714169"/>
              <a:ext cx="1493297" cy="1429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dificio iluminado con luces de colores&#10;&#10;Descripción generada automáticamente" id="1954" name="Google Shape;1954;p92"/>
            <p:cNvPicPr preferRelativeResize="0"/>
            <p:nvPr/>
          </p:nvPicPr>
          <p:blipFill rotWithShape="1">
            <a:blip r:embed="rId4">
              <a:alphaModFix/>
            </a:blip>
            <a:srcRect b="0" l="0" r="6288" t="10969"/>
            <a:stretch/>
          </p:blipFill>
          <p:spPr>
            <a:xfrm>
              <a:off x="2216300" y="2719640"/>
              <a:ext cx="1493297" cy="1418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 grupo de personas en una tienda&#10;&#10;Descripción generada automáticamente" id="1955" name="Google Shape;1955;p92"/>
            <p:cNvPicPr preferRelativeResize="0"/>
            <p:nvPr/>
          </p:nvPicPr>
          <p:blipFill rotWithShape="1">
            <a:blip r:embed="rId5">
              <a:alphaModFix/>
            </a:blip>
            <a:srcRect b="0" l="0" r="18641" t="0"/>
            <a:stretch/>
          </p:blipFill>
          <p:spPr>
            <a:xfrm>
              <a:off x="8028359" y="2720433"/>
              <a:ext cx="1579319" cy="1417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 grupo de personas caminando en la calle de una ciudad&#10;&#10;Descripción generada automáticamente" id="1956" name="Google Shape;1956;p92"/>
            <p:cNvPicPr preferRelativeResize="0"/>
            <p:nvPr/>
          </p:nvPicPr>
          <p:blipFill rotWithShape="1">
            <a:blip r:embed="rId6">
              <a:alphaModFix/>
            </a:blip>
            <a:srcRect b="4994" l="0" r="0" t="0"/>
            <a:stretch/>
          </p:blipFill>
          <p:spPr>
            <a:xfrm>
              <a:off x="4176271" y="2719640"/>
              <a:ext cx="1493297" cy="1418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7" name="Google Shape;1957;p92"/>
          <p:cNvSpPr txBox="1"/>
          <p:nvPr/>
        </p:nvSpPr>
        <p:spPr>
          <a:xfrm>
            <a:off x="195756" y="190470"/>
            <a:ext cx="65098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PATRIMONIO PRODUCTIVO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ma imagem contendo texto, traçado&#10;&#10;Descrição gerada automaticamente" id="1958" name="Google Shape;1958;p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23548" y="165034"/>
            <a:ext cx="1472694" cy="15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92"/>
          <p:cNvSpPr txBox="1"/>
          <p:nvPr/>
        </p:nvSpPr>
        <p:spPr>
          <a:xfrm>
            <a:off x="696976" y="2233266"/>
            <a:ext cx="468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SÍNTESIS DIAGNÓSTICA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89"/>
          <p:cNvSpPr/>
          <p:nvPr/>
        </p:nvSpPr>
        <p:spPr>
          <a:xfrm>
            <a:off x="0" y="4712"/>
            <a:ext cx="12192000" cy="120032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5" name="Google Shape;1965;p89"/>
          <p:cNvSpPr/>
          <p:nvPr/>
        </p:nvSpPr>
        <p:spPr>
          <a:xfrm>
            <a:off x="195756" y="752249"/>
            <a:ext cx="103706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Ciudades con una gobernanza transparente y participativa, planificación flexible e integrada y financiación auto-sostenible. 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966" name="Google Shape;1966;p89"/>
          <p:cNvGrpSpPr/>
          <p:nvPr/>
        </p:nvGrpSpPr>
        <p:grpSpPr>
          <a:xfrm>
            <a:off x="828937" y="4732500"/>
            <a:ext cx="8980182" cy="923400"/>
            <a:chOff x="1749426" y="-6"/>
            <a:chExt cx="8980182" cy="923400"/>
          </a:xfrm>
        </p:grpSpPr>
        <p:sp>
          <p:nvSpPr>
            <p:cNvPr id="1967" name="Google Shape;1967;p89"/>
            <p:cNvSpPr/>
            <p:nvPr/>
          </p:nvSpPr>
          <p:spPr>
            <a:xfrm>
              <a:off x="1749426" y="0"/>
              <a:ext cx="1684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Profunda d</a:t>
              </a:r>
              <a:r>
                <a:rPr i="0" lang="en-US" sz="14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esarticulación institucional</a:t>
              </a:r>
              <a:endParaRPr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8" name="Google Shape;1968;p89"/>
            <p:cNvSpPr/>
            <p:nvPr/>
          </p:nvSpPr>
          <p:spPr>
            <a:xfrm>
              <a:off x="3573438" y="0"/>
              <a:ext cx="1543501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Gestión ineficaz del patrimonio</a:t>
              </a:r>
              <a:endParaRPr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9" name="Google Shape;1969;p89"/>
            <p:cNvSpPr/>
            <p:nvPr/>
          </p:nvSpPr>
          <p:spPr>
            <a:xfrm>
              <a:off x="5397214" y="-6"/>
              <a:ext cx="1411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Deficiente educación patrimonial</a:t>
              </a:r>
              <a:endParaRPr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0" name="Google Shape;1970;p89"/>
            <p:cNvSpPr/>
            <p:nvPr/>
          </p:nvSpPr>
          <p:spPr>
            <a:xfrm>
              <a:off x="7220788" y="0"/>
              <a:ext cx="154350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Gestión poco colaborativa de museos </a:t>
              </a:r>
              <a:endParaRPr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1" name="Google Shape;1971;p89"/>
            <p:cNvSpPr/>
            <p:nvPr/>
          </p:nvSpPr>
          <p:spPr>
            <a:xfrm>
              <a:off x="8980045" y="0"/>
              <a:ext cx="174956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4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Desarticulación física</a:t>
              </a:r>
              <a:endParaRPr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972" name="Google Shape;1972;p89"/>
          <p:cNvPicPr preferRelativeResize="0"/>
          <p:nvPr/>
        </p:nvPicPr>
        <p:blipFill rotWithShape="1">
          <a:blip r:embed="rId3">
            <a:alphaModFix/>
          </a:blip>
          <a:srcRect b="18210" l="0" r="6635" t="0"/>
          <a:stretch/>
        </p:blipFill>
        <p:spPr>
          <a:xfrm>
            <a:off x="2652949" y="2994286"/>
            <a:ext cx="1580992" cy="1384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grupo de personas en medio de cuarto&#10;&#10;Descripción generada automáticamente" id="1973" name="Google Shape;1973;p89"/>
          <p:cNvPicPr preferRelativeResize="0"/>
          <p:nvPr/>
        </p:nvPicPr>
        <p:blipFill rotWithShape="1">
          <a:blip r:embed="rId4">
            <a:alphaModFix/>
          </a:blip>
          <a:srcRect b="0" l="18634" r="16002" t="0"/>
          <a:stretch/>
        </p:blipFill>
        <p:spPr>
          <a:xfrm>
            <a:off x="4514454" y="2985473"/>
            <a:ext cx="1374207" cy="1402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nterior, tabla, viendo, luz&#10;&#10;Descripción generada automáticamente" id="1974" name="Google Shape;1974;p89"/>
          <p:cNvPicPr preferRelativeResize="0"/>
          <p:nvPr/>
        </p:nvPicPr>
        <p:blipFill rotWithShape="1">
          <a:blip r:embed="rId5">
            <a:alphaModFix/>
          </a:blip>
          <a:srcRect b="0" l="10033" r="9363" t="0"/>
          <a:stretch/>
        </p:blipFill>
        <p:spPr>
          <a:xfrm>
            <a:off x="6321798" y="3001301"/>
            <a:ext cx="1473402" cy="137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89"/>
          <p:cNvPicPr preferRelativeResize="0"/>
          <p:nvPr/>
        </p:nvPicPr>
        <p:blipFill rotWithShape="1">
          <a:blip r:embed="rId6">
            <a:alphaModFix/>
          </a:blip>
          <a:srcRect b="0" l="5553" r="9716" t="0"/>
          <a:stretch/>
        </p:blipFill>
        <p:spPr>
          <a:xfrm>
            <a:off x="8082772" y="3013033"/>
            <a:ext cx="1491407" cy="134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89"/>
          <p:cNvSpPr txBox="1"/>
          <p:nvPr/>
        </p:nvSpPr>
        <p:spPr>
          <a:xfrm>
            <a:off x="195756" y="190470"/>
            <a:ext cx="61289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PATRIMONIO COLABORATIVO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7" name="Google Shape;1977;p89"/>
          <p:cNvPicPr preferRelativeResize="0"/>
          <p:nvPr/>
        </p:nvPicPr>
        <p:blipFill rotWithShape="1">
          <a:blip r:embed="rId7">
            <a:alphaModFix/>
          </a:blip>
          <a:srcRect b="0" l="16190" r="25792" t="0"/>
          <a:stretch/>
        </p:blipFill>
        <p:spPr>
          <a:xfrm>
            <a:off x="846900" y="2938069"/>
            <a:ext cx="1495596" cy="1450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, traçado&#10;&#10;Descrição gerada automaticamente" id="1978" name="Google Shape;1978;p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23548" y="165034"/>
            <a:ext cx="1472694" cy="15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79" name="Google Shape;1979;p89"/>
          <p:cNvSpPr txBox="1"/>
          <p:nvPr/>
        </p:nvSpPr>
        <p:spPr>
          <a:xfrm>
            <a:off x="696976" y="2233266"/>
            <a:ext cx="468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SÍNTESIS DIAGNÓSTICA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91"/>
          <p:cNvSpPr/>
          <p:nvPr/>
        </p:nvSpPr>
        <p:spPr>
          <a:xfrm>
            <a:off x="0" y="4712"/>
            <a:ext cx="12192000" cy="1200329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5" name="Google Shape;1985;p91"/>
          <p:cNvSpPr/>
          <p:nvPr/>
        </p:nvSpPr>
        <p:spPr>
          <a:xfrm>
            <a:off x="195756" y="752249"/>
            <a:ext cx="103706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Reutilización de infraestructura, conectividad alternativa, uso eficiente de recursos naturales y la gestión urbana inteligente. 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986" name="Google Shape;1986;p91"/>
          <p:cNvGrpSpPr/>
          <p:nvPr/>
        </p:nvGrpSpPr>
        <p:grpSpPr>
          <a:xfrm>
            <a:off x="900367" y="4771149"/>
            <a:ext cx="7014864" cy="1200301"/>
            <a:chOff x="2449282" y="0"/>
            <a:chExt cx="7014864" cy="1200301"/>
          </a:xfrm>
        </p:grpSpPr>
        <p:sp>
          <p:nvSpPr>
            <p:cNvPr id="1987" name="Google Shape;1987;p91"/>
            <p:cNvSpPr/>
            <p:nvPr/>
          </p:nvSpPr>
          <p:spPr>
            <a:xfrm>
              <a:off x="2449282" y="0"/>
              <a:ext cx="1543501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Baja ecoeficiencia patrimonial 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1988" name="Google Shape;1988;p91"/>
            <p:cNvSpPr/>
            <p:nvPr/>
          </p:nvSpPr>
          <p:spPr>
            <a:xfrm>
              <a:off x="4273294" y="0"/>
              <a:ext cx="1543501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Transporte público inadecuado </a:t>
              </a:r>
              <a:r>
                <a:rPr lang="en-US">
                  <a:solidFill>
                    <a:srgbClr val="365362"/>
                  </a:solidFill>
                </a:rPr>
                <a:t>y contaminante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1989" name="Google Shape;1989;p91"/>
            <p:cNvSpPr/>
            <p:nvPr/>
          </p:nvSpPr>
          <p:spPr>
            <a:xfrm>
              <a:off x="6097091" y="1"/>
              <a:ext cx="1763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Desconocimiento del patrimonio arqueológico. 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1990" name="Google Shape;1990;p91"/>
            <p:cNvSpPr/>
            <p:nvPr/>
          </p:nvSpPr>
          <p:spPr>
            <a:xfrm>
              <a:off x="7920644" y="0"/>
              <a:ext cx="154350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Déficit en tratamiento de residuos</a:t>
              </a:r>
              <a:endParaRPr>
                <a:solidFill>
                  <a:srgbClr val="365362"/>
                </a:solidFill>
              </a:endParaRPr>
            </a:p>
          </p:txBody>
        </p:sp>
      </p:grpSp>
      <p:grpSp>
        <p:nvGrpSpPr>
          <p:cNvPr id="1991" name="Google Shape;1991;p91"/>
          <p:cNvGrpSpPr/>
          <p:nvPr/>
        </p:nvGrpSpPr>
        <p:grpSpPr>
          <a:xfrm>
            <a:off x="900367" y="2971724"/>
            <a:ext cx="6882414" cy="1390671"/>
            <a:chOff x="2500567" y="2733665"/>
            <a:chExt cx="6882414" cy="1390671"/>
          </a:xfrm>
        </p:grpSpPr>
        <p:pic>
          <p:nvPicPr>
            <p:cNvPr id="1992" name="Google Shape;1992;p91"/>
            <p:cNvPicPr preferRelativeResize="0"/>
            <p:nvPr/>
          </p:nvPicPr>
          <p:blipFill rotWithShape="1">
            <a:blip r:embed="rId3">
              <a:alphaModFix/>
            </a:blip>
            <a:srcRect b="0" l="15301" r="8475" t="0"/>
            <a:stretch/>
          </p:blipFill>
          <p:spPr>
            <a:xfrm>
              <a:off x="8001808" y="2738463"/>
              <a:ext cx="1381173" cy="1381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dificio con letrero en la calle&#10;&#10;Descripción generada automáticamente" id="1993" name="Google Shape;1993;p91"/>
            <p:cNvPicPr preferRelativeResize="0"/>
            <p:nvPr/>
          </p:nvPicPr>
          <p:blipFill rotWithShape="1">
            <a:blip r:embed="rId4">
              <a:alphaModFix/>
            </a:blip>
            <a:srcRect b="0" l="18964" r="0" t="0"/>
            <a:stretch/>
          </p:blipFill>
          <p:spPr>
            <a:xfrm>
              <a:off x="2500567" y="2738463"/>
              <a:ext cx="1492216" cy="1381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4" name="Google Shape;1994;p91"/>
            <p:cNvPicPr preferRelativeResize="0"/>
            <p:nvPr/>
          </p:nvPicPr>
          <p:blipFill rotWithShape="1">
            <a:blip r:embed="rId5">
              <a:alphaModFix/>
            </a:blip>
            <a:srcRect b="0" l="21130" r="6977" t="0"/>
            <a:stretch/>
          </p:blipFill>
          <p:spPr>
            <a:xfrm>
              <a:off x="4316499" y="2733665"/>
              <a:ext cx="1500296" cy="1390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5" name="Google Shape;1995;p91"/>
            <p:cNvPicPr preferRelativeResize="0"/>
            <p:nvPr/>
          </p:nvPicPr>
          <p:blipFill rotWithShape="1">
            <a:blip r:embed="rId6">
              <a:alphaModFix/>
            </a:blip>
            <a:srcRect b="0" l="11583" r="6311" t="0"/>
            <a:stretch/>
          </p:blipFill>
          <p:spPr>
            <a:xfrm>
              <a:off x="6170346" y="2733665"/>
              <a:ext cx="1413992" cy="1390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6" name="Google Shape;1996;p91"/>
          <p:cNvSpPr txBox="1"/>
          <p:nvPr/>
        </p:nvSpPr>
        <p:spPr>
          <a:xfrm>
            <a:off x="195755" y="190470"/>
            <a:ext cx="611539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PATRIMONIO ECOEFICIENTE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ma imagem contendo texto, traçado&#10;&#10;Descrição gerada automaticamente" id="1997" name="Google Shape;1997;p9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23548" y="165034"/>
            <a:ext cx="1472694" cy="15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91"/>
          <p:cNvSpPr txBox="1"/>
          <p:nvPr/>
        </p:nvSpPr>
        <p:spPr>
          <a:xfrm>
            <a:off x="696976" y="2233266"/>
            <a:ext cx="468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SÍNTESIS DIAGNÓSTICA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90"/>
          <p:cNvSpPr/>
          <p:nvPr/>
        </p:nvSpPr>
        <p:spPr>
          <a:xfrm>
            <a:off x="0" y="4712"/>
            <a:ext cx="12192000" cy="120032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4" name="Google Shape;2004;p90"/>
          <p:cNvSpPr/>
          <p:nvPr/>
        </p:nvSpPr>
        <p:spPr>
          <a:xfrm>
            <a:off x="195756" y="752249"/>
            <a:ext cx="103706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Capacidad de respuesta a amenazas y exposición, reducción de vulnerabilidad, con una capacidad adaptativa y el conocimiento local.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005" name="Google Shape;2005;p90"/>
          <p:cNvGrpSpPr/>
          <p:nvPr/>
        </p:nvGrpSpPr>
        <p:grpSpPr>
          <a:xfrm>
            <a:off x="773383" y="4631988"/>
            <a:ext cx="10753894" cy="1200329"/>
            <a:chOff x="773383" y="0"/>
            <a:chExt cx="10753894" cy="1200329"/>
          </a:xfrm>
        </p:grpSpPr>
        <p:sp>
          <p:nvSpPr>
            <p:cNvPr id="2006" name="Google Shape;2006;p90"/>
            <p:cNvSpPr/>
            <p:nvPr/>
          </p:nvSpPr>
          <p:spPr>
            <a:xfrm>
              <a:off x="773383" y="0"/>
              <a:ext cx="16488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Poco respeto por la reglamentación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2007" name="Google Shape;2007;p90"/>
            <p:cNvSpPr/>
            <p:nvPr/>
          </p:nvSpPr>
          <p:spPr>
            <a:xfrm>
              <a:off x="2597401" y="12"/>
              <a:ext cx="1684500" cy="11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Impactos del cambio climático desconsiderados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2008" name="Google Shape;2008;p90"/>
            <p:cNvSpPr/>
            <p:nvPr/>
          </p:nvSpPr>
          <p:spPr>
            <a:xfrm>
              <a:off x="4421182" y="0"/>
              <a:ext cx="1543501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Polución visual y atmosférica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2009" name="Google Shape;2009;p90"/>
            <p:cNvSpPr/>
            <p:nvPr/>
          </p:nvSpPr>
          <p:spPr>
            <a:xfrm>
              <a:off x="6244745" y="0"/>
              <a:ext cx="154350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Transporte público ineficiente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2010" name="Google Shape;2010;p90"/>
            <p:cNvSpPr/>
            <p:nvPr/>
          </p:nvSpPr>
          <p:spPr>
            <a:xfrm>
              <a:off x="8068309" y="0"/>
              <a:ext cx="154350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Ocupación informal de los espacios públicos</a:t>
              </a:r>
              <a:endParaRPr>
                <a:solidFill>
                  <a:srgbClr val="365362"/>
                </a:solidFill>
              </a:endParaRPr>
            </a:p>
          </p:txBody>
        </p:sp>
        <p:sp>
          <p:nvSpPr>
            <p:cNvPr id="2011" name="Google Shape;2011;p90"/>
            <p:cNvSpPr/>
            <p:nvPr/>
          </p:nvSpPr>
          <p:spPr>
            <a:xfrm>
              <a:off x="9891873" y="0"/>
              <a:ext cx="16354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65362"/>
                  </a:solidFill>
                  <a:latin typeface="Arial"/>
                  <a:ea typeface="Arial"/>
                  <a:cs typeface="Arial"/>
                  <a:sym typeface="Arial"/>
                </a:rPr>
                <a:t>Insuficiente o inadecuada infraestructura</a:t>
              </a:r>
              <a:endParaRPr>
                <a:solidFill>
                  <a:srgbClr val="365362"/>
                </a:solidFill>
              </a:endParaRPr>
            </a:p>
          </p:txBody>
        </p:sp>
      </p:grpSp>
      <p:grpSp>
        <p:nvGrpSpPr>
          <p:cNvPr id="2012" name="Google Shape;2012;p90"/>
          <p:cNvGrpSpPr/>
          <p:nvPr/>
        </p:nvGrpSpPr>
        <p:grpSpPr>
          <a:xfrm>
            <a:off x="805566" y="2946994"/>
            <a:ext cx="10537137" cy="1466094"/>
            <a:chOff x="832300" y="2695953"/>
            <a:chExt cx="10537137" cy="1466094"/>
          </a:xfrm>
        </p:grpSpPr>
        <p:pic>
          <p:nvPicPr>
            <p:cNvPr descr="Un grupo de personas en una plaza&#10;&#10;Descripción generada automáticamente" id="2013" name="Google Shape;2013;p90"/>
            <p:cNvPicPr preferRelativeResize="0"/>
            <p:nvPr/>
          </p:nvPicPr>
          <p:blipFill rotWithShape="1">
            <a:blip r:embed="rId3">
              <a:alphaModFix/>
            </a:blip>
            <a:srcRect b="0" l="0" r="19191" t="0"/>
            <a:stretch/>
          </p:blipFill>
          <p:spPr>
            <a:xfrm>
              <a:off x="4450417" y="2736503"/>
              <a:ext cx="1492269" cy="1384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utobús de turistas en la calle&#10;&#10;Descripción generada automáticamente" id="2014" name="Google Shape;2014;p90"/>
            <p:cNvPicPr preferRelativeResize="0"/>
            <p:nvPr/>
          </p:nvPicPr>
          <p:blipFill rotWithShape="1">
            <a:blip r:embed="rId4">
              <a:alphaModFix/>
            </a:blip>
            <a:srcRect b="0" l="0" r="27861" t="0"/>
            <a:stretch/>
          </p:blipFill>
          <p:spPr>
            <a:xfrm>
              <a:off x="6252431" y="2736503"/>
              <a:ext cx="1464234" cy="1384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5" name="Google Shape;2015;p90"/>
            <p:cNvPicPr preferRelativeResize="0"/>
            <p:nvPr/>
          </p:nvPicPr>
          <p:blipFill rotWithShape="1">
            <a:blip r:embed="rId5">
              <a:alphaModFix/>
            </a:blip>
            <a:srcRect b="0" l="13001" r="28113" t="0"/>
            <a:stretch/>
          </p:blipFill>
          <p:spPr>
            <a:xfrm>
              <a:off x="2665421" y="2743800"/>
              <a:ext cx="1433352" cy="1370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6" name="Google Shape;2016;p90"/>
            <p:cNvPicPr preferRelativeResize="0"/>
            <p:nvPr/>
          </p:nvPicPr>
          <p:blipFill rotWithShape="1">
            <a:blip r:embed="rId6">
              <a:alphaModFix/>
            </a:blip>
            <a:srcRect b="0" l="16025" r="25822" t="0"/>
            <a:stretch/>
          </p:blipFill>
          <p:spPr>
            <a:xfrm>
              <a:off x="832300" y="2695953"/>
              <a:ext cx="1433352" cy="1466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7" name="Google Shape;2017;p90"/>
            <p:cNvPicPr preferRelativeResize="0"/>
            <p:nvPr/>
          </p:nvPicPr>
          <p:blipFill rotWithShape="1">
            <a:blip r:embed="rId7">
              <a:alphaModFix/>
            </a:blip>
            <a:srcRect b="0" l="8644" r="19818" t="0"/>
            <a:stretch/>
          </p:blipFill>
          <p:spPr>
            <a:xfrm>
              <a:off x="9936085" y="2760249"/>
              <a:ext cx="1433352" cy="133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iudad con edificios&#10;&#10;Descripción generada automáticamente" id="2018" name="Google Shape;2018;p90"/>
            <p:cNvPicPr preferRelativeResize="0"/>
            <p:nvPr/>
          </p:nvPicPr>
          <p:blipFill rotWithShape="1">
            <a:blip r:embed="rId8">
              <a:alphaModFix/>
            </a:blip>
            <a:srcRect b="0" l="21687" r="19316" t="0"/>
            <a:stretch/>
          </p:blipFill>
          <p:spPr>
            <a:xfrm>
              <a:off x="8093227" y="2745226"/>
              <a:ext cx="1433352" cy="1367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9" name="Google Shape;2019;p90"/>
          <p:cNvSpPr txBox="1"/>
          <p:nvPr/>
        </p:nvSpPr>
        <p:spPr>
          <a:xfrm>
            <a:off x="195756" y="190470"/>
            <a:ext cx="46677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PATRIMONIO RESILIENTE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ma imagem contendo texto, traçado&#10;&#10;Descrição gerada automaticamente" id="2020" name="Google Shape;2020;p9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23548" y="165034"/>
            <a:ext cx="1472694" cy="15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p90"/>
          <p:cNvSpPr txBox="1"/>
          <p:nvPr/>
        </p:nvSpPr>
        <p:spPr>
          <a:xfrm>
            <a:off x="696976" y="2233266"/>
            <a:ext cx="468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SÍNTESIS DIAGNÓSTICA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ga5a98a7ade_0_502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7" name="Google Shape;2027;ga5a98a7ade_0_5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ga5a98a7ade_0_502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9" name="Google Shape;2029;ga5a98a7ade_0_502"/>
          <p:cNvSpPr txBox="1"/>
          <p:nvPr/>
        </p:nvSpPr>
        <p:spPr>
          <a:xfrm>
            <a:off x="2149400" y="6225900"/>
            <a:ext cx="88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VISIÓN COMPARTIDA </a:t>
            </a:r>
            <a:endParaRPr sz="11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0" name="Google Shape;2030;ga5a98a7ade_0_502"/>
          <p:cNvSpPr txBox="1"/>
          <p:nvPr/>
        </p:nvSpPr>
        <p:spPr>
          <a:xfrm>
            <a:off x="7439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156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a5a98a7ade_0_2495"/>
          <p:cNvSpPr txBox="1"/>
          <p:nvPr/>
        </p:nvSpPr>
        <p:spPr>
          <a:xfrm>
            <a:off x="245508" y="5379987"/>
            <a:ext cx="4563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CENTRO HISTÓRICO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Sector histórico cultural consolidado con trazado regular de interés monumental.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36" name="Google Shape;2036;ga5a98a7ade_0_2495"/>
          <p:cNvSpPr txBox="1"/>
          <p:nvPr/>
        </p:nvSpPr>
        <p:spPr>
          <a:xfrm>
            <a:off x="448625" y="4339300"/>
            <a:ext cx="435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LOMA SAN GERÓNIMO Y ZONA PORTUARIA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Interés urbano, turístico, social, natural y</a:t>
            </a:r>
            <a:r>
              <a:rPr lang="en-US" sz="1500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paisajístico.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37" name="Google Shape;2037;ga5a98a7ade_0_2495"/>
          <p:cNvSpPr txBox="1"/>
          <p:nvPr/>
        </p:nvSpPr>
        <p:spPr>
          <a:xfrm>
            <a:off x="673503" y="2227046"/>
            <a:ext cx="4130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COSTANERA Y CHACARITA BAJA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Sector de interés urbano, social, natural y de crecimiento futuro.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38" name="Google Shape;2038;ga5a98a7ade_0_2495"/>
          <p:cNvSpPr txBox="1"/>
          <p:nvPr/>
        </p:nvSpPr>
        <p:spPr>
          <a:xfrm>
            <a:off x="673496" y="3439069"/>
            <a:ext cx="413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CHACARITA ALTA Y PARQUE CABALLERO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Interés urbano, socio- cultural y natural.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39" name="Google Shape;2039;ga5a98a7ade_0_2495"/>
          <p:cNvSpPr txBox="1"/>
          <p:nvPr/>
        </p:nvSpPr>
        <p:spPr>
          <a:xfrm>
            <a:off x="637328" y="1257636"/>
            <a:ext cx="413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BAHÍA DE ASUNCIÓN Y BANCO SAN MIGUEL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Interés natural y paisajístico.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40" name="Google Shape;2040;ga5a98a7ade_0_2495"/>
          <p:cNvSpPr txBox="1"/>
          <p:nvPr/>
        </p:nvSpPr>
        <p:spPr>
          <a:xfrm>
            <a:off x="367901" y="284175"/>
            <a:ext cx="7747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9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ACTIVIDAD 1- </a:t>
            </a:r>
            <a:r>
              <a:rPr lang="en-US" sz="2100">
                <a:solidFill>
                  <a:srgbClr val="779E8C"/>
                </a:solidFill>
                <a:latin typeface="Roboto Black"/>
                <a:ea typeface="Roboto Black"/>
                <a:cs typeface="Roboto Black"/>
                <a:sym typeface="Roboto Black"/>
              </a:rPr>
              <a:t>DINÁMICA</a:t>
            </a:r>
            <a:r>
              <a:rPr lang="en-US" sz="2100">
                <a:solidFill>
                  <a:srgbClr val="779E8C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sz="2100">
                <a:solidFill>
                  <a:srgbClr val="779E8C"/>
                </a:solidFill>
                <a:latin typeface="Roboto"/>
                <a:ea typeface="Roboto"/>
                <a:cs typeface="Roboto"/>
                <a:sym typeface="Roboto"/>
              </a:rPr>
              <a:t>(nos dividimos por sectores)</a:t>
            </a:r>
            <a:endParaRPr i="0" sz="2100" u="none" cap="none" strike="noStrike">
              <a:solidFill>
                <a:srgbClr val="779E8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1" name="Google Shape;2041;ga5a98a7ade_0_2495"/>
          <p:cNvPicPr preferRelativeResize="0"/>
          <p:nvPr/>
        </p:nvPicPr>
        <p:blipFill rotWithShape="1">
          <a:blip r:embed="rId3">
            <a:alphaModFix/>
          </a:blip>
          <a:srcRect b="3080" l="21795" r="21563" t="4146"/>
          <a:stretch/>
        </p:blipFill>
        <p:spPr>
          <a:xfrm>
            <a:off x="6115524" y="868875"/>
            <a:ext cx="6076474" cy="5598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2" name="Google Shape;2042;ga5a98a7ade_0_2495"/>
          <p:cNvCxnSpPr/>
          <p:nvPr/>
        </p:nvCxnSpPr>
        <p:spPr>
          <a:xfrm flipH="1">
            <a:off x="4866471" y="5795485"/>
            <a:ext cx="4756500" cy="60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2043" name="Google Shape;2043;ga5a98a7ade_0_2495"/>
          <p:cNvCxnSpPr/>
          <p:nvPr/>
        </p:nvCxnSpPr>
        <p:spPr>
          <a:xfrm rot="10800000">
            <a:off x="4866557" y="4797968"/>
            <a:ext cx="1947900" cy="433800"/>
          </a:xfrm>
          <a:prstGeom prst="bentConnector3">
            <a:avLst>
              <a:gd fmla="val 27646" name="adj1"/>
            </a:avLst>
          </a:prstGeom>
          <a:noFill/>
          <a:ln cap="flat" cmpd="sng" w="19050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2044" name="Google Shape;2044;ga5a98a7ade_0_2495"/>
          <p:cNvCxnSpPr/>
          <p:nvPr/>
        </p:nvCxnSpPr>
        <p:spPr>
          <a:xfrm rot="10800000">
            <a:off x="4866643" y="3689757"/>
            <a:ext cx="5844900" cy="4734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2045" name="Google Shape;2045;ga5a98a7ade_0_2495"/>
          <p:cNvCxnSpPr/>
          <p:nvPr/>
        </p:nvCxnSpPr>
        <p:spPr>
          <a:xfrm flipH="1">
            <a:off x="4866650" y="2642238"/>
            <a:ext cx="61290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2046" name="Google Shape;2046;ga5a98a7ade_0_2495"/>
          <p:cNvCxnSpPr/>
          <p:nvPr/>
        </p:nvCxnSpPr>
        <p:spPr>
          <a:xfrm flipH="1">
            <a:off x="4866750" y="1603400"/>
            <a:ext cx="34962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sp>
        <p:nvSpPr>
          <p:cNvPr id="2047" name="Google Shape;2047;ga5a98a7ade_0_2495"/>
          <p:cNvSpPr txBox="1"/>
          <p:nvPr/>
        </p:nvSpPr>
        <p:spPr>
          <a:xfrm>
            <a:off x="8461676" y="107475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48" name="Google Shape;2048;ga5a98a7ade_0_2495"/>
          <p:cNvSpPr txBox="1"/>
          <p:nvPr/>
        </p:nvSpPr>
        <p:spPr>
          <a:xfrm>
            <a:off x="10138476" y="300730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49" name="Google Shape;2049;ga5a98a7ade_0_2495"/>
          <p:cNvSpPr txBox="1"/>
          <p:nvPr/>
        </p:nvSpPr>
        <p:spPr>
          <a:xfrm>
            <a:off x="10877551" y="368975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50" name="Google Shape;2050;ga5a98a7ade_0_2495"/>
          <p:cNvSpPr txBox="1"/>
          <p:nvPr/>
        </p:nvSpPr>
        <p:spPr>
          <a:xfrm>
            <a:off x="7096126" y="487020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51" name="Google Shape;2051;ga5a98a7ade_0_2495"/>
          <p:cNvSpPr txBox="1"/>
          <p:nvPr/>
        </p:nvSpPr>
        <p:spPr>
          <a:xfrm>
            <a:off x="9553651" y="507525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Google Shape;2057;ga5a98a7ade_0_2538"/>
          <p:cNvPicPr preferRelativeResize="0"/>
          <p:nvPr/>
        </p:nvPicPr>
        <p:blipFill rotWithShape="1">
          <a:blip r:embed="rId3">
            <a:alphaModFix/>
          </a:blip>
          <a:srcRect b="10030" l="43823" r="33118" t="14097"/>
          <a:stretch/>
        </p:blipFill>
        <p:spPr>
          <a:xfrm>
            <a:off x="8067674" y="0"/>
            <a:ext cx="37052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ga5a98a7ade_0_2538"/>
          <p:cNvPicPr preferRelativeResize="0"/>
          <p:nvPr/>
        </p:nvPicPr>
        <p:blipFill rotWithShape="1">
          <a:blip r:embed="rId4">
            <a:alphaModFix/>
          </a:blip>
          <a:srcRect b="10893" l="39799" r="37543" t="14546"/>
          <a:stretch/>
        </p:blipFill>
        <p:spPr>
          <a:xfrm>
            <a:off x="4286247" y="0"/>
            <a:ext cx="37052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ga5a98a7ade_0_2538"/>
          <p:cNvPicPr preferRelativeResize="0"/>
          <p:nvPr/>
        </p:nvPicPr>
        <p:blipFill rotWithShape="1">
          <a:blip r:embed="rId5">
            <a:alphaModFix/>
          </a:blip>
          <a:srcRect b="11113" l="35479" r="41807" t="14147"/>
          <a:stretch/>
        </p:blipFill>
        <p:spPr>
          <a:xfrm>
            <a:off x="476249" y="0"/>
            <a:ext cx="37052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Google Shape;2060;ga5a98a7ade_0_2538"/>
          <p:cNvSpPr txBox="1"/>
          <p:nvPr/>
        </p:nvSpPr>
        <p:spPr>
          <a:xfrm>
            <a:off x="7698900" y="6506775"/>
            <a:ext cx="4074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  <a:latin typeface="Roboto Light"/>
                <a:ea typeface="Roboto Light"/>
                <a:cs typeface="Roboto Light"/>
                <a:sym typeface="Roboto Light"/>
              </a:rPr>
              <a:t>Fotografias: fotociclo </a:t>
            </a:r>
            <a:endParaRPr sz="1200">
              <a:solidFill>
                <a:srgbClr val="99999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a5a98a7ade_1_83"/>
          <p:cNvSpPr txBox="1"/>
          <p:nvPr/>
        </p:nvSpPr>
        <p:spPr>
          <a:xfrm>
            <a:off x="8787000" y="2287650"/>
            <a:ext cx="27756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Desde tu celular, accede utilizando el código QR: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67" name="Google Shape;2067;ga5a98a7ade_1_83"/>
          <p:cNvSpPr txBox="1"/>
          <p:nvPr/>
        </p:nvSpPr>
        <p:spPr>
          <a:xfrm>
            <a:off x="8787000" y="3109500"/>
            <a:ext cx="3000000" cy="13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1. En tu teléfono abre la app de la cámara integrada;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2. Apunta la cámara hacia el código QR.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3. Presiona el link que aparece en la pantalla y te direccionará a la encuesta.</a:t>
            </a: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8" name="Google Shape;2068;ga5a98a7ade_1_83"/>
          <p:cNvSpPr txBox="1"/>
          <p:nvPr/>
        </p:nvSpPr>
        <p:spPr>
          <a:xfrm>
            <a:off x="4083900" y="5733900"/>
            <a:ext cx="40767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u="sng">
                <a:solidFill>
                  <a:schemeClr val="hlink"/>
                </a:solidFill>
                <a:latin typeface="Oswald Regular"/>
                <a:ea typeface="Oswald Regular"/>
                <a:cs typeface="Oswald Regular"/>
                <a:sym typeface="Oswald Regular"/>
                <a:hlinkClick r:id="rId3"/>
              </a:rPr>
              <a:t>https://www.menti.com/hocqfweraf</a:t>
            </a:r>
            <a:endParaRPr sz="1750" u="sng">
              <a:solidFill>
                <a:schemeClr val="hlink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069" name="Google Shape;2069;ga5a98a7ade_1_83"/>
          <p:cNvPicPr preferRelativeResize="0"/>
          <p:nvPr/>
        </p:nvPicPr>
        <p:blipFill rotWithShape="1">
          <a:blip r:embed="rId4">
            <a:alphaModFix/>
          </a:blip>
          <a:srcRect b="6715" l="27850" r="27907" t="14828"/>
          <a:stretch/>
        </p:blipFill>
        <p:spPr>
          <a:xfrm>
            <a:off x="3571875" y="1425175"/>
            <a:ext cx="4219574" cy="42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ga5a98a7ade_1_83"/>
          <p:cNvSpPr txBox="1"/>
          <p:nvPr/>
        </p:nvSpPr>
        <p:spPr>
          <a:xfrm>
            <a:off x="367901" y="284175"/>
            <a:ext cx="7747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9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ACTIVIDAD 2- </a:t>
            </a:r>
            <a:r>
              <a:rPr lang="en-US" sz="2100">
                <a:solidFill>
                  <a:srgbClr val="779E8C"/>
                </a:solidFill>
                <a:latin typeface="Roboto Black"/>
                <a:ea typeface="Roboto Black"/>
                <a:cs typeface="Roboto Black"/>
                <a:sym typeface="Roboto Black"/>
              </a:rPr>
              <a:t>ENCUESTA </a:t>
            </a:r>
            <a:endParaRPr i="0" sz="2100" u="none" cap="none" strike="noStrike">
              <a:solidFill>
                <a:srgbClr val="779E8C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540"/>
            <a:ext cx="12191999" cy="68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63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3"/>
          <p:cNvSpPr/>
          <p:nvPr/>
        </p:nvSpPr>
        <p:spPr>
          <a:xfrm>
            <a:off x="136364" y="778905"/>
            <a:ext cx="972047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1 CENTRO HISTÓRICO DE ASUNCIÓN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577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63"/>
          <p:cNvSpPr/>
          <p:nvPr/>
        </p:nvSpPr>
        <p:spPr>
          <a:xfrm>
            <a:off x="136379" y="317250"/>
            <a:ext cx="58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IDENTIFICACIÓN PARTICIPATIVA</a:t>
            </a:r>
            <a:endParaRPr b="1"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4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a5a98a7ade_0_2520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6" name="Google Shape;2076;ga5a98a7ade_0_25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ga5a98a7ade_0_2520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ga5a98a7ade_0_2520"/>
          <p:cNvSpPr txBox="1"/>
          <p:nvPr/>
        </p:nvSpPr>
        <p:spPr>
          <a:xfrm>
            <a:off x="2149400" y="6225900"/>
            <a:ext cx="88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PROXIMOS PASOS</a:t>
            </a: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9" name="Google Shape;2079;ga5a98a7ade_0_2520"/>
          <p:cNvSpPr txBox="1"/>
          <p:nvPr/>
        </p:nvSpPr>
        <p:spPr>
          <a:xfrm>
            <a:off x="7439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156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ga5a98a7ade_0_2542"/>
          <p:cNvSpPr txBox="1"/>
          <p:nvPr/>
        </p:nvSpPr>
        <p:spPr>
          <a:xfrm>
            <a:off x="939400" y="1827225"/>
            <a:ext cx="4823100" cy="16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4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TALLER DE CARTERA DE PROYECTOS </a:t>
            </a:r>
            <a:endParaRPr i="0" sz="34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86" name="Google Shape;2086;ga5a98a7ade_0_2542"/>
          <p:cNvSpPr txBox="1"/>
          <p:nvPr/>
        </p:nvSpPr>
        <p:spPr>
          <a:xfrm>
            <a:off x="1034650" y="3027375"/>
            <a:ext cx="3228900" cy="22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Con el objetivo de abrir </a:t>
            </a: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el </a:t>
            </a: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debate respecto a las características generales que debiese tener el Plan Estratégico </a:t>
            </a: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de</a:t>
            </a: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 Asunción, validando la visión compartida y priorizando </a:t>
            </a: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los proyectos claves para la revitalización de la ciudad y el área patrimonial</a:t>
            </a:r>
            <a:r>
              <a:rPr lang="en-US" sz="15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500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7" name="Google Shape;2087;ga5a98a7ade_0_2542"/>
          <p:cNvSpPr txBox="1"/>
          <p:nvPr/>
        </p:nvSpPr>
        <p:spPr>
          <a:xfrm>
            <a:off x="4263625" y="2408250"/>
            <a:ext cx="333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>
                <a:solidFill>
                  <a:srgbClr val="94C09D"/>
                </a:solidFill>
                <a:latin typeface="Roboto"/>
                <a:ea typeface="Roboto"/>
                <a:cs typeface="Roboto"/>
                <a:sym typeface="Roboto"/>
              </a:rPr>
              <a:t>18 de diciembre</a:t>
            </a:r>
            <a:endParaRPr i="0" sz="2700" u="none" cap="none" strike="noStrike">
              <a:solidFill>
                <a:srgbClr val="94C0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8" name="Google Shape;2088;ga5a98a7ade_0_2542"/>
          <p:cNvSpPr txBox="1"/>
          <p:nvPr/>
        </p:nvSpPr>
        <p:spPr>
          <a:xfrm>
            <a:off x="8311750" y="5732475"/>
            <a:ext cx="34992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les esperamos...</a:t>
            </a:r>
            <a:r>
              <a:rPr lang="en-US" sz="3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i="0" sz="3200" u="none" cap="none" strike="noStrike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9" name="Google Shape;2089;ga5a98a7ade_0_2542"/>
          <p:cNvSpPr txBox="1"/>
          <p:nvPr/>
        </p:nvSpPr>
        <p:spPr>
          <a:xfrm>
            <a:off x="958450" y="1293825"/>
            <a:ext cx="3337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>
                <a:solidFill>
                  <a:srgbClr val="AEB2B8"/>
                </a:solidFill>
                <a:latin typeface="Roboto Black"/>
                <a:ea typeface="Roboto Black"/>
                <a:cs typeface="Roboto Black"/>
                <a:sym typeface="Roboto Black"/>
              </a:rPr>
              <a:t>FASE 3</a:t>
            </a:r>
            <a:endParaRPr i="0" sz="2700" u="none" cap="none" strike="noStrike">
              <a:solidFill>
                <a:srgbClr val="AEB2B8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a5a98a7ade_1_1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4328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a5a98a7ade_1_1209"/>
          <p:cNvSpPr/>
          <p:nvPr/>
        </p:nvSpPr>
        <p:spPr>
          <a:xfrm>
            <a:off x="136364" y="778905"/>
            <a:ext cx="9720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2 LOMA SAN GERÓNIMO Y ZONA PORTUÁRIA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IDENTIFIQUEMOS NUESTRO PATRIMONIO JUNTOS</a:t>
            </a:r>
            <a:endParaRPr sz="1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0" name="Google Shape;240;ga5a98a7ade_1_1209"/>
          <p:cNvSpPr/>
          <p:nvPr/>
        </p:nvSpPr>
        <p:spPr>
          <a:xfrm>
            <a:off x="136379" y="317250"/>
            <a:ext cx="58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IDENTIFICACIÓN PARTICIPATIVA</a:t>
            </a:r>
            <a:endParaRPr b="1"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a5a98a7ade_1_1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4205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a5a98a7ade_1_1226"/>
          <p:cNvSpPr/>
          <p:nvPr/>
        </p:nvSpPr>
        <p:spPr>
          <a:xfrm>
            <a:off x="136364" y="778905"/>
            <a:ext cx="9720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19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3 CHACARITA ALTA Y PARQUE CABALLERO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900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IDENTIFIQUEMOS NUESTRO PATRIMONIO JUNTOS</a:t>
            </a:r>
            <a:endParaRPr sz="1900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7" name="Google Shape;247;ga5a98a7ade_1_1226"/>
          <p:cNvSpPr/>
          <p:nvPr/>
        </p:nvSpPr>
        <p:spPr>
          <a:xfrm>
            <a:off x="136379" y="317250"/>
            <a:ext cx="58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IDENTIFICACIÓN PARTICIPATIVA</a:t>
            </a:r>
            <a:endParaRPr b="1"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8" y="0"/>
            <a:ext cx="1217889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65"/>
          <p:cNvSpPr/>
          <p:nvPr/>
        </p:nvSpPr>
        <p:spPr>
          <a:xfrm>
            <a:off x="136379" y="317250"/>
            <a:ext cx="58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IDENTIFICACIÓN PARTICIPATIVA</a:t>
            </a:r>
            <a:endParaRPr b="1"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65"/>
          <p:cNvSpPr/>
          <p:nvPr/>
        </p:nvSpPr>
        <p:spPr>
          <a:xfrm>
            <a:off x="136365" y="778943"/>
            <a:ext cx="9720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4-5 CHACARITA BAJA, COSTANERA Y BAHÍA DE ASUNCIÓN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19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IDENTIFIQUEMOS NUESTRO PATRIMONIO JUNTOS</a:t>
            </a:r>
            <a:endParaRPr i="0" sz="1900" u="none" cap="none" strike="noStrike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5a98a7ade_0_456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ga5a98a7ade_0_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a5a98a7ade_0_456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a5a98a7ade_0_456"/>
          <p:cNvSpPr txBox="1"/>
          <p:nvPr/>
        </p:nvSpPr>
        <p:spPr>
          <a:xfrm>
            <a:off x="2149400" y="6225900"/>
            <a:ext cx="88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TERRITORIALIZACIÓN DEL PATRIMONIO</a:t>
            </a:r>
            <a:endParaRPr sz="11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ga5a98a7ade_0_456"/>
          <p:cNvSpPr txBox="1"/>
          <p:nvPr/>
        </p:nvSpPr>
        <p:spPr>
          <a:xfrm>
            <a:off x="7439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156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3">
            <a:alphaModFix/>
          </a:blip>
          <a:srcRect b="1376" l="21077" r="20857" t="3692"/>
          <a:stretch/>
        </p:blipFill>
        <p:spPr>
          <a:xfrm>
            <a:off x="4734601" y="0"/>
            <a:ext cx="745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/>
          <p:nvPr/>
        </p:nvSpPr>
        <p:spPr>
          <a:xfrm>
            <a:off x="239602" y="1543619"/>
            <a:ext cx="1017000" cy="970800"/>
          </a:xfrm>
          <a:prstGeom prst="rect">
            <a:avLst/>
          </a:prstGeom>
          <a:solidFill>
            <a:srgbClr val="B2C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AGUA</a:t>
            </a:r>
            <a:endParaRPr b="1" sz="1300"/>
          </a:p>
        </p:txBody>
      </p:sp>
      <p:pic>
        <p:nvPicPr>
          <p:cNvPr descr="Hallan cuerpo sin vida del instructor de la Marina en la bahía de Asunción" id="271" name="Google Shape;27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6226" y="1549717"/>
            <a:ext cx="1436483" cy="9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 Nación / Sequía está por cerrar boca de la bahía de Asunción" id="272" name="Google Shape;27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2364" y="1549716"/>
            <a:ext cx="1722585" cy="96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577948"/>
                </a:solidFill>
                <a:latin typeface="Roboto"/>
                <a:ea typeface="Roboto"/>
                <a:cs typeface="Roboto"/>
                <a:sym typeface="Roboto"/>
              </a:rPr>
              <a:t>NATURAL</a:t>
            </a:r>
            <a:endParaRPr i="0" sz="1200" u="none" cap="none" strike="noStrike">
              <a:solidFill>
                <a:srgbClr val="577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7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67"/>
          <p:cNvPicPr preferRelativeResize="0"/>
          <p:nvPr/>
        </p:nvPicPr>
        <p:blipFill rotWithShape="1">
          <a:blip r:embed="rId3">
            <a:alphaModFix/>
          </a:blip>
          <a:srcRect b="1825" l="20514" r="20401" t="1603"/>
          <a:stretch/>
        </p:blipFill>
        <p:spPr>
          <a:xfrm>
            <a:off x="4732700" y="0"/>
            <a:ext cx="74593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7"/>
          <p:cNvSpPr/>
          <p:nvPr/>
        </p:nvSpPr>
        <p:spPr>
          <a:xfrm>
            <a:off x="239602" y="1543619"/>
            <a:ext cx="1016995" cy="970783"/>
          </a:xfrm>
          <a:prstGeom prst="rect">
            <a:avLst/>
          </a:prstGeom>
          <a:solidFill>
            <a:srgbClr val="B2C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AGUA</a:t>
            </a:r>
            <a:endParaRPr b="1" sz="1300"/>
          </a:p>
        </p:txBody>
      </p:sp>
      <p:pic>
        <p:nvPicPr>
          <p:cNvPr descr="Hallan cuerpo sin vida del instructor de la Marina en la bahía de Asunción" id="281" name="Google Shape;281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6226" y="1549717"/>
            <a:ext cx="1436483" cy="9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 Nación / Sequía está por cerrar boca de la bahía de Asunción" id="282" name="Google Shape;282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2364" y="1549716"/>
            <a:ext cx="1722585" cy="96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7"/>
          <p:cNvSpPr/>
          <p:nvPr/>
        </p:nvSpPr>
        <p:spPr>
          <a:xfrm>
            <a:off x="3470509" y="2630475"/>
            <a:ext cx="1016995" cy="970783"/>
          </a:xfrm>
          <a:prstGeom prst="rect">
            <a:avLst/>
          </a:prstGeom>
          <a:solidFill>
            <a:srgbClr val="92A0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BANCO SAN MIGUEL Y ZONA INUNDABLE</a:t>
            </a:r>
            <a:endParaRPr b="1" sz="1300"/>
          </a:p>
        </p:txBody>
      </p:sp>
      <p:pic>
        <p:nvPicPr>
          <p:cNvPr id="284" name="Google Shape;284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8835" y="2630475"/>
            <a:ext cx="1722586" cy="952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orable Cámara de Diputados del Paraguay - Periodo 2020 - 2021 ::  Comisión especial pide redoblar esfuerzos para proteger Banco San Miguel y  Bahía de Asunción" id="285" name="Google Shape;285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9602" y="2646307"/>
            <a:ext cx="1407644" cy="93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67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577948"/>
                </a:solidFill>
                <a:latin typeface="Roboto"/>
                <a:ea typeface="Roboto"/>
                <a:cs typeface="Roboto"/>
                <a:sym typeface="Roboto"/>
              </a:rPr>
              <a:t>NATURAL</a:t>
            </a:r>
            <a:endParaRPr i="0" sz="1200" u="none" cap="none" strike="noStrike">
              <a:solidFill>
                <a:srgbClr val="577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8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68"/>
          <p:cNvPicPr preferRelativeResize="0"/>
          <p:nvPr/>
        </p:nvPicPr>
        <p:blipFill rotWithShape="1">
          <a:blip r:embed="rId3">
            <a:alphaModFix/>
          </a:blip>
          <a:srcRect b="1710" l="20696" r="20538" t="2181"/>
          <a:stretch/>
        </p:blipFill>
        <p:spPr>
          <a:xfrm>
            <a:off x="4737985" y="0"/>
            <a:ext cx="74540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68"/>
          <p:cNvSpPr/>
          <p:nvPr/>
        </p:nvSpPr>
        <p:spPr>
          <a:xfrm>
            <a:off x="239602" y="1543619"/>
            <a:ext cx="1016995" cy="970783"/>
          </a:xfrm>
          <a:prstGeom prst="rect">
            <a:avLst/>
          </a:prstGeom>
          <a:solidFill>
            <a:srgbClr val="B2C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AGUA</a:t>
            </a:r>
            <a:endParaRPr b="1" sz="1300"/>
          </a:p>
        </p:txBody>
      </p:sp>
      <p:pic>
        <p:nvPicPr>
          <p:cNvPr descr="Hallan cuerpo sin vida del instructor de la Marina en la bahía de Asunción" id="294" name="Google Shape;29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6226" y="1549717"/>
            <a:ext cx="1436483" cy="9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 Nación / Sequía está por cerrar boca de la bahía de Asunción" id="295" name="Google Shape;295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2364" y="1549716"/>
            <a:ext cx="1722585" cy="96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8"/>
          <p:cNvSpPr/>
          <p:nvPr/>
        </p:nvSpPr>
        <p:spPr>
          <a:xfrm>
            <a:off x="3470509" y="2630475"/>
            <a:ext cx="1016995" cy="970783"/>
          </a:xfrm>
          <a:prstGeom prst="rect">
            <a:avLst/>
          </a:prstGeom>
          <a:solidFill>
            <a:srgbClr val="92A0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BANCO SAN MIGUEL Y ZONA INUNDABLE</a:t>
            </a:r>
            <a:endParaRPr b="1" sz="1300"/>
          </a:p>
        </p:txBody>
      </p:sp>
      <p:pic>
        <p:nvPicPr>
          <p:cNvPr id="297" name="Google Shape;297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8835" y="2630475"/>
            <a:ext cx="1722586" cy="952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orable Cámara de Diputados del Paraguay - Periodo 2020 - 2021 ::  Comisión especial pide redoblar esfuerzos para proteger Banco San Miguel y  Bahía de Asunción" id="298" name="Google Shape;298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9602" y="2646307"/>
            <a:ext cx="1407644" cy="93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68"/>
          <p:cNvSpPr/>
          <p:nvPr/>
        </p:nvSpPr>
        <p:spPr>
          <a:xfrm>
            <a:off x="239602" y="3714976"/>
            <a:ext cx="1016995" cy="970783"/>
          </a:xfrm>
          <a:prstGeom prst="rect">
            <a:avLst/>
          </a:prstGeom>
          <a:solidFill>
            <a:srgbClr val="957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LOMAS </a:t>
            </a:r>
            <a:endParaRPr b="1" i="0" sz="900" u="none" cap="none" strike="noStrike">
              <a:solidFill>
                <a:schemeClr val="lt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DE VALOR PAISAJÍSTICO</a:t>
            </a:r>
            <a:endParaRPr b="1" sz="900"/>
          </a:p>
        </p:txBody>
      </p:sp>
      <p:pic>
        <p:nvPicPr>
          <p:cNvPr descr="Asunción - Wikipedia, la enciclopedia libre" id="300" name="Google Shape;300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6226" y="3714976"/>
            <a:ext cx="1722586" cy="97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unción, el corazón que alberga riqueza turística - Revista Logistica del  Paraguay" id="301" name="Google Shape;301;p68"/>
          <p:cNvPicPr preferRelativeResize="0"/>
          <p:nvPr/>
        </p:nvPicPr>
        <p:blipFill rotWithShape="1">
          <a:blip r:embed="rId9">
            <a:alphaModFix/>
          </a:blip>
          <a:srcRect b="0" l="0" r="17321" t="0"/>
          <a:stretch/>
        </p:blipFill>
        <p:spPr>
          <a:xfrm>
            <a:off x="3058468" y="3723961"/>
            <a:ext cx="1429011" cy="97074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68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577948"/>
                </a:solidFill>
                <a:latin typeface="Roboto"/>
                <a:ea typeface="Roboto"/>
                <a:cs typeface="Roboto"/>
                <a:sym typeface="Roboto"/>
              </a:rPr>
              <a:t>NATURAL</a:t>
            </a:r>
            <a:endParaRPr i="0" sz="1200" u="none" cap="none" strike="noStrike">
              <a:solidFill>
                <a:srgbClr val="577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9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69"/>
          <p:cNvPicPr preferRelativeResize="0"/>
          <p:nvPr/>
        </p:nvPicPr>
        <p:blipFill rotWithShape="1">
          <a:blip r:embed="rId3">
            <a:alphaModFix/>
          </a:blip>
          <a:srcRect b="2163" l="20389" r="20270" t="814"/>
          <a:stretch/>
        </p:blipFill>
        <p:spPr>
          <a:xfrm>
            <a:off x="4735542" y="0"/>
            <a:ext cx="74564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9"/>
          <p:cNvSpPr/>
          <p:nvPr/>
        </p:nvSpPr>
        <p:spPr>
          <a:xfrm>
            <a:off x="239602" y="1543619"/>
            <a:ext cx="1016995" cy="970783"/>
          </a:xfrm>
          <a:prstGeom prst="rect">
            <a:avLst/>
          </a:prstGeom>
          <a:solidFill>
            <a:srgbClr val="B2C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AGUA</a:t>
            </a:r>
            <a:endParaRPr b="1" sz="1300"/>
          </a:p>
        </p:txBody>
      </p:sp>
      <p:pic>
        <p:nvPicPr>
          <p:cNvPr descr="Hallan cuerpo sin vida del instructor de la Marina en la bahía de Asunción" id="310" name="Google Shape;31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6226" y="1549717"/>
            <a:ext cx="1436483" cy="9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 Nación / Sequía está por cerrar boca de la bahía de Asunción" id="311" name="Google Shape;311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2364" y="1549716"/>
            <a:ext cx="1722585" cy="964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9"/>
          <p:cNvSpPr/>
          <p:nvPr/>
        </p:nvSpPr>
        <p:spPr>
          <a:xfrm>
            <a:off x="3470509" y="2630475"/>
            <a:ext cx="1016995" cy="970783"/>
          </a:xfrm>
          <a:prstGeom prst="rect">
            <a:avLst/>
          </a:prstGeom>
          <a:solidFill>
            <a:srgbClr val="92A0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BANCO SAN MIGUEL Y ZONA INUNDABLE</a:t>
            </a:r>
            <a:endParaRPr b="1" sz="1300"/>
          </a:p>
        </p:txBody>
      </p:sp>
      <p:pic>
        <p:nvPicPr>
          <p:cNvPr id="313" name="Google Shape;313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8835" y="2630475"/>
            <a:ext cx="1722586" cy="952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orable Cámara de Diputados del Paraguay - Periodo 2020 - 2021 ::  Comisión especial pide redoblar esfuerzos para proteger Banco San Miguel y  Bahía de Asunción" id="314" name="Google Shape;314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9602" y="2646307"/>
            <a:ext cx="1407644" cy="93672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9"/>
          <p:cNvSpPr/>
          <p:nvPr/>
        </p:nvSpPr>
        <p:spPr>
          <a:xfrm>
            <a:off x="3470508" y="4810817"/>
            <a:ext cx="1016995" cy="970783"/>
          </a:xfrm>
          <a:prstGeom prst="rect">
            <a:avLst/>
          </a:prstGeom>
          <a:solidFill>
            <a:srgbClr val="A1C99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PLAZAS Y PARQUES</a:t>
            </a:r>
            <a:endParaRPr b="1" sz="900"/>
          </a:p>
        </p:txBody>
      </p:sp>
      <p:sp>
        <p:nvSpPr>
          <p:cNvPr id="316" name="Google Shape;316;p69"/>
          <p:cNvSpPr/>
          <p:nvPr/>
        </p:nvSpPr>
        <p:spPr>
          <a:xfrm>
            <a:off x="239602" y="3714976"/>
            <a:ext cx="1016995" cy="970783"/>
          </a:xfrm>
          <a:prstGeom prst="rect">
            <a:avLst/>
          </a:prstGeom>
          <a:solidFill>
            <a:srgbClr val="957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LOMAS </a:t>
            </a:r>
            <a:endParaRPr b="1" i="0" sz="900" u="none" cap="none" strike="noStrike">
              <a:solidFill>
                <a:schemeClr val="lt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</a:rPr>
              <a:t>DE VALOR PAISAJÍSTICO</a:t>
            </a:r>
            <a:endParaRPr b="1" sz="900"/>
          </a:p>
        </p:txBody>
      </p:sp>
      <p:pic>
        <p:nvPicPr>
          <p:cNvPr descr="Asunción - Wikipedia, la enciclopedia libre" id="317" name="Google Shape;317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6226" y="3714976"/>
            <a:ext cx="1722586" cy="97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unción, el corazón que alberga riqueza turística - Revista Logistica del  Paraguay" id="318" name="Google Shape;318;p69"/>
          <p:cNvPicPr preferRelativeResize="0"/>
          <p:nvPr/>
        </p:nvPicPr>
        <p:blipFill rotWithShape="1">
          <a:blip r:embed="rId9">
            <a:alphaModFix/>
          </a:blip>
          <a:srcRect b="0" l="0" r="17321" t="0"/>
          <a:stretch/>
        </p:blipFill>
        <p:spPr>
          <a:xfrm>
            <a:off x="3058468" y="3723961"/>
            <a:ext cx="1429011" cy="970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p&gt;El Parque de la Salud es un punto que alberga una bella vegetación para disfrutar.&lt;/p&gt;" id="319" name="Google Shape;319;p6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92411" y="4810817"/>
            <a:ext cx="1429011" cy="951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 proyecto de revitalización del Parque Caballero apunta a recuperar su  valor histórico :: Revista Mandu'a - Información, opinión y cultura al  servicio de la construcción" id="320" name="Google Shape;320;p6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39602" y="4810816"/>
            <a:ext cx="1703722" cy="9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9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577948"/>
                </a:solidFill>
                <a:latin typeface="Roboto"/>
                <a:ea typeface="Roboto"/>
                <a:cs typeface="Roboto"/>
                <a:sym typeface="Roboto"/>
              </a:rPr>
              <a:t>NATURAL</a:t>
            </a:r>
            <a:endParaRPr i="0" sz="1200" u="none" cap="none" strike="noStrike">
              <a:solidFill>
                <a:srgbClr val="577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9053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7734762" y="1733320"/>
            <a:ext cx="38043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900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Es un programa multisectorial orientado a impulsar la conservación y puesta en valor del </a:t>
            </a:r>
            <a:r>
              <a:rPr lang="en-US" sz="19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patrimonio urbano material, inmaterial y natural </a:t>
            </a:r>
            <a:r>
              <a:rPr lang="en-US" sz="1900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como catalizador para el progreso económico, ambiental y social, y como medio para fortalecer la identidad cultural y el desarrollo urbano sostenible de las ciudades de América Latina y el Caribe. </a:t>
            </a:r>
            <a:endParaRPr b="1" i="0" sz="19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BID · Issue #1 · EL-BID/Plantilla-de-repositorio · GitHub"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0916" y="6009146"/>
            <a:ext cx="878790" cy="62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10696" y="6080290"/>
            <a:ext cx="878790" cy="49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0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327;p70"/>
          <p:cNvGrpSpPr/>
          <p:nvPr/>
        </p:nvGrpSpPr>
        <p:grpSpPr>
          <a:xfrm>
            <a:off x="239602" y="1543619"/>
            <a:ext cx="4255347" cy="5303500"/>
            <a:chOff x="239611" y="1162593"/>
            <a:chExt cx="3839873" cy="4785688"/>
          </a:xfrm>
        </p:grpSpPr>
        <p:sp>
          <p:nvSpPr>
            <p:cNvPr id="328" name="Google Shape;328;p70"/>
            <p:cNvSpPr/>
            <p:nvPr/>
          </p:nvSpPr>
          <p:spPr>
            <a:xfrm>
              <a:off x="239611" y="1162593"/>
              <a:ext cx="917700" cy="876000"/>
            </a:xfrm>
            <a:prstGeom prst="rect">
              <a:avLst/>
            </a:prstGeom>
            <a:solidFill>
              <a:srgbClr val="B2C3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chemeClr val="lt1"/>
                  </a:solidFill>
                </a:rPr>
                <a:t>AGUA</a:t>
              </a:r>
              <a:endParaRPr b="1" sz="1300"/>
            </a:p>
          </p:txBody>
        </p:sp>
        <p:pic>
          <p:nvPicPr>
            <p:cNvPr descr="Hallan cuerpo sin vida del instructor de la Marina en la bahía de Asunción" id="329" name="Google Shape;329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3071" y="1168095"/>
              <a:ext cx="1296231" cy="870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a Nación / Sequía está por cerrar boca de la bahía de Asunción" id="330" name="Google Shape;330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25085" y="1168094"/>
              <a:ext cx="1554399" cy="870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70"/>
            <p:cNvSpPr/>
            <p:nvPr/>
          </p:nvSpPr>
          <p:spPr>
            <a:xfrm>
              <a:off x="3155066" y="2143333"/>
              <a:ext cx="917700" cy="876000"/>
            </a:xfrm>
            <a:prstGeom prst="rect">
              <a:avLst/>
            </a:prstGeom>
            <a:solidFill>
              <a:srgbClr val="92A0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chemeClr val="lt1"/>
                  </a:solidFill>
                </a:rPr>
                <a:t>BANCO SAN MIGUEL Y ZONA INUNDABLE</a:t>
              </a:r>
              <a:endParaRPr b="1" sz="1300"/>
            </a:p>
          </p:txBody>
        </p:sp>
        <p:pic>
          <p:nvPicPr>
            <p:cNvPr id="332" name="Google Shape;332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56371" y="2143333"/>
              <a:ext cx="1554400" cy="859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norable Cámara de Diputados del Paraguay - Periodo 2020 - 2021 ::  Comisión especial pide redoblar esfuerzos para proteger Banco San Miguel y  Bahía de Asunción" id="333" name="Google Shape;333;p7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39611" y="2157619"/>
              <a:ext cx="1270208" cy="845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70"/>
            <p:cNvSpPr/>
            <p:nvPr/>
          </p:nvSpPr>
          <p:spPr>
            <a:xfrm>
              <a:off x="3155065" y="4110795"/>
              <a:ext cx="917700" cy="876000"/>
            </a:xfrm>
            <a:prstGeom prst="rect">
              <a:avLst/>
            </a:prstGeom>
            <a:solidFill>
              <a:srgbClr val="A1C9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chemeClr val="lt1"/>
                  </a:solidFill>
                </a:rPr>
                <a:t>PLAZAS Y PARQUES</a:t>
              </a:r>
              <a:endParaRPr b="1" sz="900"/>
            </a:p>
          </p:txBody>
        </p:sp>
        <p:sp>
          <p:nvSpPr>
            <p:cNvPr id="335" name="Google Shape;335;p70"/>
            <p:cNvSpPr/>
            <p:nvPr/>
          </p:nvSpPr>
          <p:spPr>
            <a:xfrm>
              <a:off x="239611" y="5062959"/>
              <a:ext cx="924300" cy="876000"/>
            </a:xfrm>
            <a:prstGeom prst="rect">
              <a:avLst/>
            </a:prstGeom>
            <a:solidFill>
              <a:srgbClr val="5779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" u="none" cap="none" strike="noStrike">
                  <a:solidFill>
                    <a:schemeClr val="lt1"/>
                  </a:solidFill>
                </a:rPr>
                <a:t>ARBORIZACIÓN</a:t>
              </a:r>
              <a:endParaRPr b="1" i="0" sz="800" u="none" cap="none" strike="noStrike">
                <a:solidFill>
                  <a:schemeClr val="lt1"/>
                </a:solidFill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" u="none" cap="none" strike="noStrike">
                  <a:solidFill>
                    <a:schemeClr val="lt1"/>
                  </a:solidFill>
                </a:rPr>
                <a:t> </a:t>
              </a:r>
              <a:r>
                <a:rPr b="1" i="0" lang="en-US" sz="900" u="none" cap="none" strike="noStrike">
                  <a:solidFill>
                    <a:schemeClr val="lt1"/>
                  </a:solidFill>
                </a:rPr>
                <a:t>URBANA</a:t>
              </a:r>
              <a:endParaRPr b="1" sz="900"/>
            </a:p>
          </p:txBody>
        </p:sp>
        <p:sp>
          <p:nvSpPr>
            <p:cNvPr id="336" name="Google Shape;336;p70"/>
            <p:cNvSpPr/>
            <p:nvPr/>
          </p:nvSpPr>
          <p:spPr>
            <a:xfrm>
              <a:off x="239611" y="3121947"/>
              <a:ext cx="917700" cy="876000"/>
            </a:xfrm>
            <a:prstGeom prst="rect">
              <a:avLst/>
            </a:prstGeom>
            <a:solidFill>
              <a:srgbClr val="9570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chemeClr val="lt1"/>
                  </a:solidFill>
                </a:rPr>
                <a:t>LOMAS </a:t>
              </a:r>
              <a:endParaRPr b="1" i="0" sz="900" u="none" cap="none" strike="noStrike">
                <a:solidFill>
                  <a:schemeClr val="lt1"/>
                </a:solidFill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chemeClr val="lt1"/>
                  </a:solidFill>
                </a:rPr>
                <a:t>DE VALOR PAISAJÍSTICO</a:t>
              </a:r>
              <a:endParaRPr b="1" sz="900"/>
            </a:p>
          </p:txBody>
        </p:sp>
        <p:pic>
          <p:nvPicPr>
            <p:cNvPr descr="Asunción - Wikipedia, la enciclopedia libre" id="337" name="Google Shape;337;p7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93071" y="3121947"/>
              <a:ext cx="1554400" cy="881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sunción, el corazón que alberga riqueza turística - Revista Logistica del  Paraguay" id="338" name="Google Shape;338;p70"/>
            <p:cNvPicPr preferRelativeResize="0"/>
            <p:nvPr/>
          </p:nvPicPr>
          <p:blipFill rotWithShape="1">
            <a:blip r:embed="rId8">
              <a:alphaModFix/>
            </a:blip>
            <a:srcRect b="0" l="0" r="17321" t="0"/>
            <a:stretch/>
          </p:blipFill>
          <p:spPr>
            <a:xfrm>
              <a:off x="2783255" y="3130055"/>
              <a:ext cx="1289488" cy="875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&lt;p&gt;El Parque de la Salud es un punto que alberga una bella vegetación para disfrutar.&lt;/p&gt;" id="339" name="Google Shape;339;p7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21283" y="4110795"/>
              <a:ext cx="1289488" cy="858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l proyecto de revitalización del Parque Caballero apunta a recuperar su  valor histórico :: Revista Mandu'a - Información, opinión y cultura al  servicio de la construcción" id="340" name="Google Shape;340;p7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39611" y="4110794"/>
              <a:ext cx="1537378" cy="845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Y / Renovación de Asunción: español apuesta a acciones de ciudadanos" id="341" name="Google Shape;341;p70"/>
            <p:cNvPicPr preferRelativeResize="0"/>
            <p:nvPr/>
          </p:nvPicPr>
          <p:blipFill rotWithShape="1">
            <a:blip r:embed="rId11">
              <a:alphaModFix/>
            </a:blip>
            <a:srcRect b="0" l="0" r="18910" t="0"/>
            <a:stretch/>
          </p:blipFill>
          <p:spPr>
            <a:xfrm>
              <a:off x="1193071" y="5068941"/>
              <a:ext cx="1289488" cy="879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Y / Asunción en filtro lila: temporada de jacarandas" id="342" name="Google Shape;342;p7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511600" y="5088729"/>
              <a:ext cx="1554399" cy="859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3" name="Google Shape;343;p70"/>
          <p:cNvPicPr preferRelativeResize="0"/>
          <p:nvPr/>
        </p:nvPicPr>
        <p:blipFill rotWithShape="1">
          <a:blip r:embed="rId13">
            <a:alphaModFix/>
          </a:blip>
          <a:srcRect b="1852" l="21139" r="21006" t="3656"/>
          <a:stretch/>
        </p:blipFill>
        <p:spPr>
          <a:xfrm>
            <a:off x="4727196" y="0"/>
            <a:ext cx="746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70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577948"/>
                </a:solidFill>
                <a:latin typeface="Roboto"/>
                <a:ea typeface="Roboto"/>
                <a:cs typeface="Roboto"/>
                <a:sym typeface="Roboto"/>
              </a:rPr>
              <a:t>NATURAL</a:t>
            </a:r>
            <a:endParaRPr i="0" sz="1200" u="none" cap="none" strike="noStrike">
              <a:solidFill>
                <a:srgbClr val="577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7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>
                <a:solidFill>
                  <a:srgbClr val="894F12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1200" u="none" cap="none" strike="noStrike">
              <a:solidFill>
                <a:srgbClr val="894F1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1" name="Google Shape;351;p17"/>
          <p:cNvPicPr preferRelativeResize="0"/>
          <p:nvPr/>
        </p:nvPicPr>
        <p:blipFill rotWithShape="1">
          <a:blip r:embed="rId3">
            <a:alphaModFix/>
          </a:blip>
          <a:srcRect b="0" l="19613" r="19552" t="0"/>
          <a:stretch/>
        </p:blipFill>
        <p:spPr>
          <a:xfrm>
            <a:off x="4775017" y="0"/>
            <a:ext cx="741698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17"/>
          <p:cNvGrpSpPr/>
          <p:nvPr/>
        </p:nvGrpSpPr>
        <p:grpSpPr>
          <a:xfrm>
            <a:off x="230914" y="1533476"/>
            <a:ext cx="4263628" cy="3148662"/>
            <a:chOff x="422637" y="79193"/>
            <a:chExt cx="5087254" cy="4413599"/>
          </a:xfrm>
        </p:grpSpPr>
        <p:pic>
          <p:nvPicPr>
            <p:cNvPr descr="Hotel Guaraní Asunción en Asunción, Reserva de Hoteles en Asunción" id="353" name="Google Shape;35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2649" y="3123331"/>
              <a:ext cx="2236122" cy="1369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tociclo" id="354" name="Google Shape;354;p17"/>
            <p:cNvPicPr preferRelativeResize="0"/>
            <p:nvPr/>
          </p:nvPicPr>
          <p:blipFill rotWithShape="1">
            <a:blip r:embed="rId5">
              <a:alphaModFix/>
            </a:blip>
            <a:srcRect b="0" l="15832" r="0" t="0"/>
            <a:stretch/>
          </p:blipFill>
          <p:spPr>
            <a:xfrm>
              <a:off x="422638" y="90110"/>
              <a:ext cx="1697876" cy="1582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l Palacio de López recupera su esplendor y muestra su mejor cara | Visita  al Palacio" id="355" name="Google Shape;355;p17"/>
            <p:cNvPicPr preferRelativeResize="0"/>
            <p:nvPr/>
          </p:nvPicPr>
          <p:blipFill rotWithShape="1">
            <a:blip r:embed="rId6">
              <a:alphaModFix/>
            </a:blip>
            <a:srcRect b="0" l="-1365" r="-509" t="0"/>
            <a:stretch/>
          </p:blipFill>
          <p:spPr>
            <a:xfrm>
              <a:off x="422637" y="1793787"/>
              <a:ext cx="2520896" cy="1282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tedral metropolitana de Asunción - Wikipedia, la enciclopedia libre" id="356" name="Google Shape;356;p17"/>
            <p:cNvPicPr preferRelativeResize="0"/>
            <p:nvPr/>
          </p:nvPicPr>
          <p:blipFill rotWithShape="1">
            <a:blip r:embed="rId7">
              <a:alphaModFix/>
            </a:blip>
            <a:srcRect b="0" l="17416" r="0" t="0"/>
            <a:stretch/>
          </p:blipFill>
          <p:spPr>
            <a:xfrm>
              <a:off x="2182149" y="102564"/>
              <a:ext cx="1697876" cy="1582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NC y Municipalidad de Asunción fiscalizan edificios históricos de la  capital » Ñanduti" id="357" name="Google Shape;357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86028" y="1732249"/>
              <a:ext cx="2520872" cy="1344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17"/>
            <p:cNvSpPr/>
            <p:nvPr/>
          </p:nvSpPr>
          <p:spPr>
            <a:xfrm>
              <a:off x="3935491" y="79193"/>
              <a:ext cx="1574400" cy="1602900"/>
            </a:xfrm>
            <a:prstGeom prst="rect">
              <a:avLst/>
            </a:prstGeom>
            <a:solidFill>
              <a:srgbClr val="C55A11">
                <a:alpha val="6353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EDIFICIOS DE VALOR HIST</a:t>
              </a:r>
              <a:r>
                <a:rPr b="1"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Ó</a:t>
              </a:r>
              <a:r>
                <a:rPr b="1" i="0" lang="en-US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RICO, MONUMENTAL, </a:t>
              </a:r>
              <a:endParaRPr b="1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 </a:t>
              </a:r>
              <a:r>
                <a:rPr b="1" i="0" lang="en-US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ARQUITECTÓNICO</a:t>
              </a:r>
              <a:endParaRPr b="1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38375" y="3705225"/>
            <a:ext cx="2356200" cy="9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1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1"/>
          <p:cNvSpPr/>
          <p:nvPr/>
        </p:nvSpPr>
        <p:spPr>
          <a:xfrm>
            <a:off x="4522055" y="7601"/>
            <a:ext cx="2207987" cy="220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71"/>
          <p:cNvGrpSpPr/>
          <p:nvPr/>
        </p:nvGrpSpPr>
        <p:grpSpPr>
          <a:xfrm>
            <a:off x="221070" y="1533475"/>
            <a:ext cx="4273505" cy="5487600"/>
            <a:chOff x="221070" y="1000075"/>
            <a:chExt cx="4273505" cy="5487600"/>
          </a:xfrm>
        </p:grpSpPr>
        <p:grpSp>
          <p:nvGrpSpPr>
            <p:cNvPr id="367" name="Google Shape;367;p71"/>
            <p:cNvGrpSpPr/>
            <p:nvPr/>
          </p:nvGrpSpPr>
          <p:grpSpPr>
            <a:xfrm>
              <a:off x="221070" y="4393072"/>
              <a:ext cx="4264031" cy="2094603"/>
              <a:chOff x="-997768" y="4650324"/>
              <a:chExt cx="5110296" cy="2948898"/>
            </a:xfrm>
          </p:grpSpPr>
          <p:pic>
            <p:nvPicPr>
              <p:cNvPr descr="5 razones para visitar la Manzana de la Rivera | by Itaú Paraguay | Medium" id="368" name="Google Shape;368;p71"/>
              <p:cNvPicPr preferRelativeResize="0"/>
              <p:nvPr/>
            </p:nvPicPr>
            <p:blipFill rotWithShape="1">
              <a:blip r:embed="rId3">
                <a:alphaModFix/>
              </a:blip>
              <a:srcRect b="0" l="-1" r="0" t="0"/>
              <a:stretch/>
            </p:blipFill>
            <p:spPr>
              <a:xfrm>
                <a:off x="610443" y="4650362"/>
                <a:ext cx="1893906" cy="15974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arque Caballero de Asunción-Paraguay" id="369" name="Google Shape;369;p7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73864" y="6310999"/>
                <a:ext cx="1694721" cy="12882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OY / Loma San Jerónimo reactiva populosa feria" id="370" name="Google Shape;370;p7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711609" y="6311011"/>
                <a:ext cx="1400919" cy="12882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araguay lanza licitación para las obras del Puerto de Asunción" id="371" name="Google Shape;371;p7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-997768" y="6311011"/>
                <a:ext cx="1928166" cy="12882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2" name="Google Shape;372;p71"/>
              <p:cNvSpPr/>
              <p:nvPr/>
            </p:nvSpPr>
            <p:spPr>
              <a:xfrm>
                <a:off x="-985945" y="4650324"/>
                <a:ext cx="1542600" cy="1597500"/>
              </a:xfrm>
              <a:prstGeom prst="rect">
                <a:avLst/>
              </a:prstGeom>
              <a:solidFill>
                <a:srgbClr val="783F0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US" sz="9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SITIOS DE VALOR HISTÓRICO, </a:t>
                </a:r>
                <a:endParaRPr b="1" i="0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US" sz="9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URBANÍSTICO Y AMBIENTAL</a:t>
                </a:r>
                <a:endParaRPr b="1" i="0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Fotocaminata por la Chacarita - Cultura y Turismo" id="373" name="Google Shape;373;p7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558101" y="4658388"/>
                <a:ext cx="1542606" cy="1581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4" name="Google Shape;374;p71"/>
            <p:cNvGrpSpPr/>
            <p:nvPr/>
          </p:nvGrpSpPr>
          <p:grpSpPr>
            <a:xfrm>
              <a:off x="230906" y="1000075"/>
              <a:ext cx="4263547" cy="3148583"/>
              <a:chOff x="422637" y="79193"/>
              <a:chExt cx="5087274" cy="4413599"/>
            </a:xfrm>
          </p:grpSpPr>
          <p:pic>
            <p:nvPicPr>
              <p:cNvPr descr="Hotel Guaraní Asunción en Asunción, Reserva de Hoteles en Asunción" id="375" name="Google Shape;375;p7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22649" y="3123331"/>
                <a:ext cx="2236122" cy="13694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Fotociclo" id="376" name="Google Shape;376;p71"/>
              <p:cNvPicPr preferRelativeResize="0"/>
              <p:nvPr/>
            </p:nvPicPr>
            <p:blipFill rotWithShape="1">
              <a:blip r:embed="rId9">
                <a:alphaModFix/>
              </a:blip>
              <a:srcRect b="0" l="15832" r="0" t="0"/>
              <a:stretch/>
            </p:blipFill>
            <p:spPr>
              <a:xfrm>
                <a:off x="422638" y="90110"/>
                <a:ext cx="1697876" cy="15820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l Palacio de López recupera su esplendor y muestra su mejor cara | Visita  al Palacio" id="377" name="Google Shape;377;p71"/>
              <p:cNvPicPr preferRelativeResize="0"/>
              <p:nvPr/>
            </p:nvPicPr>
            <p:blipFill rotWithShape="1">
              <a:blip r:embed="rId10">
                <a:alphaModFix/>
              </a:blip>
              <a:srcRect b="0" l="-1364" r="-508" t="0"/>
              <a:stretch/>
            </p:blipFill>
            <p:spPr>
              <a:xfrm>
                <a:off x="422637" y="1793787"/>
                <a:ext cx="2520896" cy="12825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atedral metropolitana de Asunción - Wikipedia, la enciclopedia libre" id="378" name="Google Shape;378;p71"/>
              <p:cNvPicPr preferRelativeResize="0"/>
              <p:nvPr/>
            </p:nvPicPr>
            <p:blipFill rotWithShape="1">
              <a:blip r:embed="rId11">
                <a:alphaModFix/>
              </a:blip>
              <a:srcRect b="0" l="17414" r="0" t="0"/>
              <a:stretch/>
            </p:blipFill>
            <p:spPr>
              <a:xfrm>
                <a:off x="2182149" y="102564"/>
                <a:ext cx="1697876" cy="15820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NC y Municipalidad de Asunción fiscalizan edificios históricos de la  capital » Ñanduti" id="379" name="Google Shape;379;p71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2986028" y="1732249"/>
                <a:ext cx="2520872" cy="13440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0" name="Google Shape;380;p71"/>
              <p:cNvSpPr/>
              <p:nvPr/>
            </p:nvSpPr>
            <p:spPr>
              <a:xfrm>
                <a:off x="3935491" y="79193"/>
                <a:ext cx="1574420" cy="1602935"/>
              </a:xfrm>
              <a:prstGeom prst="rect">
                <a:avLst/>
              </a:prstGeom>
              <a:solidFill>
                <a:srgbClr val="C55A11">
                  <a:alpha val="63529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-US" sz="9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EDIFICIOS DE VALOR HIST</a:t>
                </a:r>
                <a:r>
                  <a:rPr b="1" lang="en-US" sz="9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Ó</a:t>
                </a:r>
                <a:r>
                  <a:rPr b="1" i="0" lang="en-US" sz="9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RICO, MONUMENTAL, </a:t>
                </a:r>
                <a:endParaRPr b="1" i="0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lang="en-US" sz="9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 </a:t>
                </a:r>
                <a:r>
                  <a:rPr b="1" i="0" lang="en-US" sz="9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ARQUITECTÓNICO</a:t>
                </a:r>
                <a:endParaRPr b="1" i="0" sz="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81" name="Google Shape;381;p7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138375" y="3171825"/>
              <a:ext cx="2356200" cy="977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2" name="Google Shape;382;p71"/>
          <p:cNvPicPr preferRelativeResize="0"/>
          <p:nvPr/>
        </p:nvPicPr>
        <p:blipFill rotWithShape="1">
          <a:blip r:embed="rId14">
            <a:alphaModFix/>
          </a:blip>
          <a:srcRect b="0" l="19685" r="19631" t="0"/>
          <a:stretch/>
        </p:blipFill>
        <p:spPr>
          <a:xfrm>
            <a:off x="4809620" y="7600"/>
            <a:ext cx="7382381" cy="684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71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>
                <a:solidFill>
                  <a:srgbClr val="894F12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1200" u="none" cap="none" strike="noStrike">
              <a:solidFill>
                <a:srgbClr val="894F1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5a98a7ade_0_164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ga5a98a7ade_0_164"/>
          <p:cNvSpPr/>
          <p:nvPr/>
        </p:nvSpPr>
        <p:spPr>
          <a:xfrm>
            <a:off x="3428400" y="18804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ga5a98a7ade_0_164"/>
          <p:cNvSpPr/>
          <p:nvPr/>
        </p:nvSpPr>
        <p:spPr>
          <a:xfrm>
            <a:off x="4573200" y="18804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ga5a98a7ade_0_164"/>
          <p:cNvSpPr/>
          <p:nvPr/>
        </p:nvSpPr>
        <p:spPr>
          <a:xfrm>
            <a:off x="5718000" y="18804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ga5a98a7ade_0_164"/>
          <p:cNvSpPr/>
          <p:nvPr/>
        </p:nvSpPr>
        <p:spPr>
          <a:xfrm>
            <a:off x="6862800" y="4126800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ga5a98a7ade_0_164"/>
          <p:cNvSpPr/>
          <p:nvPr/>
        </p:nvSpPr>
        <p:spPr>
          <a:xfrm>
            <a:off x="5718000" y="3003600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ga5a98a7ade_0_164"/>
          <p:cNvSpPr/>
          <p:nvPr/>
        </p:nvSpPr>
        <p:spPr>
          <a:xfrm>
            <a:off x="4573200" y="3003600"/>
            <a:ext cx="1144800" cy="1123200"/>
          </a:xfrm>
          <a:prstGeom prst="rect">
            <a:avLst/>
          </a:prstGeom>
          <a:solidFill>
            <a:srgbClr val="36536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USOS SOCIALES, RITUALES Y ACTOS FESTIVOS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6" name="Google Shape;396;ga5a98a7ade_0_164"/>
          <p:cNvSpPr/>
          <p:nvPr/>
        </p:nvSpPr>
        <p:spPr>
          <a:xfrm>
            <a:off x="6862800" y="300360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ga5a98a7ade_0_164"/>
          <p:cNvSpPr txBox="1"/>
          <p:nvPr/>
        </p:nvSpPr>
        <p:spPr>
          <a:xfrm>
            <a:off x="8007600" y="6249600"/>
            <a:ext cx="4074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Light"/>
                <a:ea typeface="Roboto Light"/>
                <a:cs typeface="Roboto Light"/>
                <a:sym typeface="Roboto Light"/>
              </a:rPr>
              <a:t>Fuente: Unesco y Ministerio Cultura Colombia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5a98a7ade_1_179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ga5a98a7ade_1_179"/>
          <p:cNvSpPr txBox="1"/>
          <p:nvPr/>
        </p:nvSpPr>
        <p:spPr>
          <a:xfrm>
            <a:off x="1465200" y="1141200"/>
            <a:ext cx="30564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MÚSICA 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DANZA Y TEATRO 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POESÍA CANTADA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OTRAS FORMAS DE EXPRESIÓN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5" name="Google Shape;405;ga5a98a7ade_1_179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ga5a98a7ade_1_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a5a98a7ade_1_328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a5a98a7ade_1_3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a5a98a7ade_1_328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a5a98a7ade_1_328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a5a98a7ade_1_328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a5a98a7ade_1_328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a5a98a7ade_1_328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a5a98a7ade_1_328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ga5a98a7ade_1_328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a5a98a7ade_1_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a5a98a7ade_1_402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a5a98a7ade_1_4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a5a98a7ade_1_402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a5a98a7ade_1_402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ga5a98a7ade_1_402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a5a98a7ade_1_402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a5a98a7ade_1_402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a5a98a7ade_1_402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a5a98a7ade_1_402"/>
          <p:cNvSpPr txBox="1"/>
          <p:nvPr/>
        </p:nvSpPr>
        <p:spPr>
          <a:xfrm>
            <a:off x="4833600" y="2296725"/>
            <a:ext cx="3056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CONOCIMIENTOS Y SABERES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LAS MEDICINAS TRADICIONALES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RITUALES 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CREENCIAS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6" name="Google Shape;436;ga5a98a7ade_1_402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ga5a98a7ade_1_402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a5a98a7ade_1_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a5a98a7ade_1_624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a5a98a7ade_1_6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a5a98a7ade_1_624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a5a98a7ade_1_624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8" name="Google Shape;448;ga5a98a7ade_1_6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a5a98a7ade_1_6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a5a98a7ade_1_624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a5a98a7ade_1_624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a5a98a7ade_1_624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a5a98a7ade_1_624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a5a98a7ade_1_624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a5a98a7ade_1_624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a5a98a7ade_1_624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ga5a98a7ade_1_624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a5a98a7ade_1_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a5a98a7ade_1_476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ARTES DEL ESPECTÁCULO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ga5a98a7ade_1_476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a5a98a7ade_1_4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a5a98a7ade_1_476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a5a98a7ade_1_476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CONOCIMIENTOS Y USOS RELACIONADOS CON LA NATURALEZA Y EL UNIVERSO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ga5a98a7ade_1_4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a5a98a7ade_1_4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a5a98a7ade_1_476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a5a98a7ade_1_476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a5a98a7ade_1_476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a5a98a7ade_1_476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a5a98a7ade_1_476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a5a98a7ade_1_476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a5a98a7ade_1_476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Google Shape;478;ga5a98a7ade_1_476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ga5a98a7ade_1_476"/>
          <p:cNvSpPr txBox="1"/>
          <p:nvPr/>
        </p:nvSpPr>
        <p:spPr>
          <a:xfrm>
            <a:off x="7371000" y="1135100"/>
            <a:ext cx="3056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TÉCNICAS 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CONOCIMIENTOS ANCESTRALES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UTILIZADOS EN LAS ACTIVIDADES ARTESANALES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0" name="Google Shape;480;ga5a98a7ade_1_476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ga5a98a7ade_1_476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a5a98a7ade_1_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a5a98a7ade_1_643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a5a98a7ade_1_6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a5a98a7ade_1_643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a5a98a7ade_1_6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a5a98a7ade_1_6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a5a98a7ade_1_6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a5a98a7ade_1_643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a5a98a7ade_1_643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a5a98a7ade_1_6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a5a98a7ade_1_6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a5a98a7ade_1_6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a5a98a7ade_1_643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a5a98a7ade_1_643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a5a98a7ade_1_643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a5a98a7ade_1_643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a5a98a7ade_1_643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a5a98a7ade_1_643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a5a98a7ade_1_643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a5a98a7ade_1_643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a5a98a7ade_1_643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ga5a98a7ade_1_643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a5a98a7ade_1_643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a5a98a7ade_1_643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a5a98a7ade_1_643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2" name="Google Shape;512;ga5a98a7ade_1_643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ga5a98a7ade_1_643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ga5a98a7ade_1_643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5a98a7ade_0_329"/>
          <p:cNvSpPr/>
          <p:nvPr/>
        </p:nvSpPr>
        <p:spPr>
          <a:xfrm>
            <a:off x="3670224" y="1330657"/>
            <a:ext cx="4466100" cy="4595100"/>
          </a:xfrm>
          <a:prstGeom prst="ellipse">
            <a:avLst/>
          </a:prstGeom>
          <a:noFill/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a5a98a7ade_0_329"/>
          <p:cNvSpPr/>
          <p:nvPr/>
        </p:nvSpPr>
        <p:spPr>
          <a:xfrm>
            <a:off x="5117876" y="522325"/>
            <a:ext cx="1570800" cy="16131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a5a98a7ade_0_329"/>
          <p:cNvSpPr txBox="1"/>
          <p:nvPr/>
        </p:nvSpPr>
        <p:spPr>
          <a:xfrm>
            <a:off x="367889" y="284168"/>
            <a:ext cx="240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0" lang="en-US" sz="29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PILARES</a:t>
            </a:r>
            <a:endParaRPr i="0" sz="29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4" name="Google Shape;104;ga5a98a7ade_0_329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ga5a98a7ade_0_329"/>
          <p:cNvPicPr preferRelativeResize="0"/>
          <p:nvPr/>
        </p:nvPicPr>
        <p:blipFill rotWithShape="1">
          <a:blip r:embed="rId3">
            <a:alphaModFix/>
          </a:blip>
          <a:srcRect b="21746" l="31781" r="29398" t="35396"/>
          <a:stretch/>
        </p:blipFill>
        <p:spPr>
          <a:xfrm>
            <a:off x="4667267" y="2419484"/>
            <a:ext cx="2582122" cy="265375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a5a98a7ade_0_329"/>
          <p:cNvSpPr/>
          <p:nvPr/>
        </p:nvSpPr>
        <p:spPr>
          <a:xfrm>
            <a:off x="6662626" y="4754696"/>
            <a:ext cx="1504500" cy="15663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a5a98a7ade_0_329"/>
          <p:cNvSpPr/>
          <p:nvPr/>
        </p:nvSpPr>
        <p:spPr>
          <a:xfrm>
            <a:off x="7232384" y="2052279"/>
            <a:ext cx="1535700" cy="15663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a5a98a7ade_0_329"/>
          <p:cNvSpPr/>
          <p:nvPr/>
        </p:nvSpPr>
        <p:spPr>
          <a:xfrm>
            <a:off x="2981820" y="2052279"/>
            <a:ext cx="1504500" cy="15663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a5a98a7ade_0_329"/>
          <p:cNvSpPr/>
          <p:nvPr/>
        </p:nvSpPr>
        <p:spPr>
          <a:xfrm>
            <a:off x="3687808" y="4747108"/>
            <a:ext cx="1504500" cy="15663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a5a98a7ade_0_329"/>
          <p:cNvSpPr/>
          <p:nvPr/>
        </p:nvSpPr>
        <p:spPr>
          <a:xfrm>
            <a:off x="7457197" y="2681438"/>
            <a:ext cx="118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PRODUCTIVO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ga5a98a7ade_0_329"/>
          <p:cNvSpPr/>
          <p:nvPr/>
        </p:nvSpPr>
        <p:spPr>
          <a:xfrm>
            <a:off x="6823073" y="5410229"/>
            <a:ext cx="122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ECOEFICIENTE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ga5a98a7ade_0_329"/>
          <p:cNvSpPr/>
          <p:nvPr/>
        </p:nvSpPr>
        <p:spPr>
          <a:xfrm>
            <a:off x="3046238" y="2668597"/>
            <a:ext cx="137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COLABORATIVO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ga5a98a7ade_0_329"/>
          <p:cNvSpPr/>
          <p:nvPr/>
        </p:nvSpPr>
        <p:spPr>
          <a:xfrm>
            <a:off x="3934160" y="5383856"/>
            <a:ext cx="101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RESILIENTE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ga5a98a7ade_0_329"/>
          <p:cNvSpPr/>
          <p:nvPr/>
        </p:nvSpPr>
        <p:spPr>
          <a:xfrm>
            <a:off x="4843252" y="2604602"/>
            <a:ext cx="2107500" cy="2168400"/>
          </a:xfrm>
          <a:prstGeom prst="ellipse">
            <a:avLst/>
          </a:prstGeom>
          <a:noFill/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a5a98a7ade_0_329"/>
          <p:cNvSpPr/>
          <p:nvPr/>
        </p:nvSpPr>
        <p:spPr>
          <a:xfrm>
            <a:off x="5422212" y="1174984"/>
            <a:ext cx="99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INCLUSIVO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ga5a98a7ade_1_5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a5a98a7ade_1_550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a5a98a7ade_1_5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a5a98a7ade_1_550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a5a98a7ade_1_5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a5a98a7ade_1_5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a5a98a7ade_1_5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a5a98a7ade_1_550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a5a98a7ade_1_550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a5a98a7ade_1_5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a5a98a7ade_1_5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a5a98a7ade_1_5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a5a98a7ade_1_550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a5a98a7ade_1_550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a5a98a7ade_1_550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a5a98a7ade_1_550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a5a98a7ade_1_550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a5a98a7ade_1_550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a5a98a7ade_1_550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a5a98a7ade_1_550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a5a98a7ade_1_550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a5a98a7ade_1_550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a5a98a7ade_1_550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a5a98a7ade_1_550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a5a98a7ade_1_550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a5a98a7ade_1_550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ga5a98a7ade_1_550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7" name="Google Shape;547;ga5a98a7ade_1_550"/>
          <p:cNvSpPr txBox="1"/>
          <p:nvPr/>
        </p:nvSpPr>
        <p:spPr>
          <a:xfrm>
            <a:off x="1444200" y="3662300"/>
            <a:ext cx="3056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COSTUMBRES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USOS Y TRADICIONES QUE ESTRUCTURAN LA VIDA DE UN BARRIO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48" name="Google Shape;548;ga5a98a7ade_1_550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ga5a98a7ade_1_550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ga5a98a7ade_1_7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a5a98a7ade_1_749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a5a98a7ade_1_7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a5a98a7ade_1_749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a5a98a7ade_1_7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a5a98a7ade_1_7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a5a98a7ade_1_7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a5a98a7ade_1_749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a5a98a7ade_1_749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a5a98a7ade_1_7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a5a98a7ade_1_7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a5a98a7ade_1_7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a5a98a7ade_1_74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a5a98a7ade_1_74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a5a98a7ade_1_749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a5a98a7ade_1_749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a5a98a7ade_1_749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a5a98a7ade_1_749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a5a98a7ade_1_749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ga5a98a7ade_1_749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ga5a98a7ade_1_749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a5a98a7ade_1_749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a5a98a7ade_1_749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a5a98a7ade_1_749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a5a98a7ade_1_749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a5a98a7ade_1_749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a5a98a7ade_1_749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ga5a98a7ade_1_749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a5a98a7ade_1_749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ga5a98a7ade_1_749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ga5a98a7ade_1_749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ga5a98a7ade_1_749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7" name="Google Shape;587;ga5a98a7ade_1_749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a5a98a7ade_1_6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a5a98a7ade_1_675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a5a98a7ade_1_6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a5a98a7ade_1_675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a5a98a7ade_1_675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CONOCIMIENTOS Y USOS RELACIONADOS CON LA NATURALEZA Y EL UNIVERSO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ga5a98a7ade_1_6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a5a98a7ade_1_6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a5a98a7ade_1_6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a5a98a7ade_1_675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a5a98a7ade_1_675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a5a98a7ade_1_67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a5a98a7ade_1_67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a5a98a7ade_1_67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a5a98a7ade_1_67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a5a98a7ade_1_67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a5a98a7ade_1_675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ga5a98a7ade_1_675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ga5a98a7ade_1_675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ga5a98a7ade_1_675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ga5a98a7ade_1_675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ga5a98a7ade_1_675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ga5a98a7ade_1_675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ga5a98a7ade_1_675"/>
          <p:cNvSpPr txBox="1"/>
          <p:nvPr/>
        </p:nvSpPr>
        <p:spPr>
          <a:xfrm>
            <a:off x="9254163" y="28264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ga5a98a7ade_1_675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ga5a98a7ade_1_675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ga5a98a7ade_1_675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a5a98a7ade_1_675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a5a98a7ade_1_675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a5a98a7ade_1_675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a5a98a7ade_1_675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ga5a98a7ade_1_675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ga5a98a7ade_1_675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5" name="Google Shape;625;ga5a98a7ade_1_675"/>
          <p:cNvSpPr/>
          <p:nvPr/>
        </p:nvSpPr>
        <p:spPr>
          <a:xfrm>
            <a:off x="10925250" y="335935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ga5a98a7ade_1_675"/>
          <p:cNvSpPr txBox="1"/>
          <p:nvPr/>
        </p:nvSpPr>
        <p:spPr>
          <a:xfrm>
            <a:off x="8497200" y="3569150"/>
            <a:ext cx="23343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ALIMENTOS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PRODUCTOS Y PROCESOS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SÍMBOLOS</a:t>
            </a: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 LA IDENTIDAD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27" name="Google Shape;627;ga5a98a7ade_1_675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8" name="Google Shape;628;ga5a98a7ade_1_675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ga5a98a7ade_1_8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a5a98a7ade_1_860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ARTES DEL ESPECTÁCULO</a:t>
            </a:r>
            <a:endParaRPr b="1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ga5a98a7ade_1_860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a5a98a7ade_1_8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a5a98a7ade_1_860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a5a98a7ade_1_860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CONOCIMIENTOS Y USOS RELACIONADOS CON LA NATURALEZA Y EL UNIVERSO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0" name="Google Shape;640;ga5a98a7ade_1_8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a5a98a7ade_1_8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a5a98a7ade_1_860"/>
          <p:cNvSpPr/>
          <p:nvPr/>
        </p:nvSpPr>
        <p:spPr>
          <a:xfrm>
            <a:off x="6150000" y="1003125"/>
            <a:ext cx="1144800" cy="1123200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TÉCNICAS ARTESANALES TRADICIONALES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ga5a98a7ade_1_8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a5a98a7ade_1_860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a5a98a7ade_1_860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a5a98a7ade_1_86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a5a98a7ade_1_86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a5a98a7ade_1_8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a5a98a7ade_1_860"/>
          <p:cNvSpPr/>
          <p:nvPr/>
        </p:nvSpPr>
        <p:spPr>
          <a:xfrm>
            <a:off x="223200" y="3369525"/>
            <a:ext cx="1144800" cy="11232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PCI ASOCIADO A LOS BARRIOS CULTURALES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ga5a98a7ade_1_8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a5a98a7ade_1_86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a5a98a7ade_1_860"/>
          <p:cNvSpPr/>
          <p:nvPr/>
        </p:nvSpPr>
        <p:spPr>
          <a:xfrm>
            <a:off x="10914800" y="3369525"/>
            <a:ext cx="1144800" cy="11232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PATRIMONIO ALIMENTARIO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ga5a98a7ade_1_860"/>
          <p:cNvPicPr preferRelativeResize="0"/>
          <p:nvPr/>
        </p:nvPicPr>
        <p:blipFill rotWithShape="1">
          <a:blip r:embed="rId17">
            <a:alphaModFix/>
          </a:blip>
          <a:srcRect b="17464" l="0" r="0" t="0"/>
          <a:stretch/>
        </p:blipFill>
        <p:spPr>
          <a:xfrm>
            <a:off x="4907675" y="3390300"/>
            <a:ext cx="213167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a5a98a7ade_1_86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46850" y="4550750"/>
            <a:ext cx="1647125" cy="11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a5a98a7ade_1_86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87950" y="3373313"/>
            <a:ext cx="1501475" cy="11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a5a98a7ade_1_860"/>
          <p:cNvPicPr preferRelativeResize="0"/>
          <p:nvPr/>
        </p:nvPicPr>
        <p:blipFill rotWithShape="1">
          <a:blip r:embed="rId20">
            <a:alphaModFix/>
          </a:blip>
          <a:srcRect b="0" l="0" r="0" t="21402"/>
          <a:stretch/>
        </p:blipFill>
        <p:spPr>
          <a:xfrm>
            <a:off x="8648475" y="3373325"/>
            <a:ext cx="221772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a5a98a7ade_1_86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65513" y="4544288"/>
            <a:ext cx="1994087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a5a98a7ade_1_860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ga5a98a7ade_1_860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ga5a98a7ade_1_860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a5a98a7ade_1_860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a5a98a7ade_1_860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ga5a98a7ade_1_860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ga5a98a7ade_1_860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a5a98a7ade_1_860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ga5a98a7ade_1_860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ga5a98a7ade_1_860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ga5a98a7ade_1_860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ga5a98a7ade_1_860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ga5a98a7ade_1_860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a5a98a7ade_1_860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a5a98a7ade_1_860"/>
          <p:cNvSpPr txBox="1"/>
          <p:nvPr/>
        </p:nvSpPr>
        <p:spPr>
          <a:xfrm>
            <a:off x="7126003" y="41085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ga5a98a7ade_1_860"/>
          <p:cNvSpPr txBox="1"/>
          <p:nvPr/>
        </p:nvSpPr>
        <p:spPr>
          <a:xfrm>
            <a:off x="8627566" y="40452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MBEYÚ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ga5a98a7ade_1_860"/>
          <p:cNvSpPr txBox="1"/>
          <p:nvPr/>
        </p:nvSpPr>
        <p:spPr>
          <a:xfrm>
            <a:off x="4890841" y="4091488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SOPA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ga5a98a7ade_1_860"/>
          <p:cNvSpPr txBox="1"/>
          <p:nvPr/>
        </p:nvSpPr>
        <p:spPr>
          <a:xfrm>
            <a:off x="100655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VORÍ VORÍ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a5a98a7ade_1_860"/>
          <p:cNvSpPr txBox="1"/>
          <p:nvPr/>
        </p:nvSpPr>
        <p:spPr>
          <a:xfrm>
            <a:off x="83469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CHIPA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ga5a98a7ade_1_860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8" name="Google Shape;678;ga5a98a7ade_1_860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9" name="Google Shape;679;ga5a98a7ade_1_860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ga5a98a7ade_1_860"/>
          <p:cNvSpPr/>
          <p:nvPr/>
        </p:nvSpPr>
        <p:spPr>
          <a:xfrm>
            <a:off x="10925250" y="335935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ga5a98a7ade_1_860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ga5a98a7ade_1_860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ga5a98a7ade_1_7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a5a98a7ade_1_786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a5a98a7ade_1_7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a5a98a7ade_1_786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a5a98a7ade_1_786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CONOCIMIENTOS Y USOS RELACIONADOS CON LA NATURALEZA Y EL UNIVERSO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3" name="Google Shape;693;ga5a98a7ade_1_7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a5a98a7ade_1_7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a5a98a7ade_1_786"/>
          <p:cNvSpPr/>
          <p:nvPr/>
        </p:nvSpPr>
        <p:spPr>
          <a:xfrm>
            <a:off x="6150000" y="1003125"/>
            <a:ext cx="1144800" cy="1123200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TÉCNICAS ARTESANALES TRADICIONALES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ga5a98a7ade_1_7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a5a98a7ade_1_786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a5a98a7ade_1_786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a5a98a7ade_1_78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a5a98a7ade_1_78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a5a98a7ade_1_78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a5a98a7ade_1_786"/>
          <p:cNvSpPr/>
          <p:nvPr/>
        </p:nvSpPr>
        <p:spPr>
          <a:xfrm>
            <a:off x="223200" y="3369525"/>
            <a:ext cx="1144800" cy="11232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PCI ASOCIADO A LOS BARRIOS CULTURALES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3" name="Google Shape;703;ga5a98a7ade_1_78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a5a98a7ade_1_78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a5a98a7ade_1_786"/>
          <p:cNvSpPr/>
          <p:nvPr/>
        </p:nvSpPr>
        <p:spPr>
          <a:xfrm>
            <a:off x="10914800" y="3369525"/>
            <a:ext cx="1144800" cy="11232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PATRIMONIO ALIMENTARIO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ga5a98a7ade_1_786"/>
          <p:cNvPicPr preferRelativeResize="0"/>
          <p:nvPr/>
        </p:nvPicPr>
        <p:blipFill rotWithShape="1">
          <a:blip r:embed="rId17">
            <a:alphaModFix/>
          </a:blip>
          <a:srcRect b="17464" l="0" r="0" t="0"/>
          <a:stretch/>
        </p:blipFill>
        <p:spPr>
          <a:xfrm>
            <a:off x="4907675" y="3390300"/>
            <a:ext cx="213167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a5a98a7ade_1_78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46850" y="4550750"/>
            <a:ext cx="1647125" cy="11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a5a98a7ade_1_78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87950" y="3373313"/>
            <a:ext cx="1501475" cy="11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a5a98a7ade_1_786"/>
          <p:cNvPicPr preferRelativeResize="0"/>
          <p:nvPr/>
        </p:nvPicPr>
        <p:blipFill rotWithShape="1">
          <a:blip r:embed="rId20">
            <a:alphaModFix/>
          </a:blip>
          <a:srcRect b="0" l="0" r="0" t="21402"/>
          <a:stretch/>
        </p:blipFill>
        <p:spPr>
          <a:xfrm>
            <a:off x="8648475" y="3373325"/>
            <a:ext cx="221772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a5a98a7ade_1_78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65513" y="4544288"/>
            <a:ext cx="1994087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a5a98a7ade_1_786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TRADICIONES Y EXPRESIONES ORALES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a5a98a7ade_1_786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ga5a98a7ade_1_786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a5a98a7ade_1_786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ga5a98a7ade_1_786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ga5a98a7ade_1_786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ga5a98a7ade_1_786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ga5a98a7ade_1_786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ga5a98a7ade_1_786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ga5a98a7ade_1_786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ga5a98a7ade_1_786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ga5a98a7ade_1_786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a5a98a7ade_1_786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a5a98a7ade_1_786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a5a98a7ade_1_786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a5a98a7ade_1_786"/>
          <p:cNvSpPr txBox="1"/>
          <p:nvPr/>
        </p:nvSpPr>
        <p:spPr>
          <a:xfrm>
            <a:off x="7126003" y="41085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a5a98a7ade_1_786"/>
          <p:cNvSpPr txBox="1"/>
          <p:nvPr/>
        </p:nvSpPr>
        <p:spPr>
          <a:xfrm>
            <a:off x="8627566" y="40452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MBEYÚ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a5a98a7ade_1_786"/>
          <p:cNvSpPr txBox="1"/>
          <p:nvPr/>
        </p:nvSpPr>
        <p:spPr>
          <a:xfrm>
            <a:off x="4890841" y="4091488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SOPA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a5a98a7ade_1_786"/>
          <p:cNvSpPr txBox="1"/>
          <p:nvPr/>
        </p:nvSpPr>
        <p:spPr>
          <a:xfrm>
            <a:off x="100655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VORÍ VORÍ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a5a98a7ade_1_786"/>
          <p:cNvSpPr txBox="1"/>
          <p:nvPr/>
        </p:nvSpPr>
        <p:spPr>
          <a:xfrm>
            <a:off x="83469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CHIPA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a5a98a7ade_1_786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ga5a98a7ade_1_786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ga5a98a7ade_1_786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ga5a98a7ade_1_786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ga5a98a7ade_1_786"/>
          <p:cNvSpPr/>
          <p:nvPr/>
        </p:nvSpPr>
        <p:spPr>
          <a:xfrm>
            <a:off x="10925250" y="335935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6" name="Google Shape;736;ga5a98a7ade_1_786"/>
          <p:cNvSpPr txBox="1"/>
          <p:nvPr/>
        </p:nvSpPr>
        <p:spPr>
          <a:xfrm>
            <a:off x="4002550" y="4807363"/>
            <a:ext cx="3056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VARIEDAD DE FORMAS HABLADAS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INCLUIDO EL IDIOMA COMO VEHÍCULO DEL PCI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37" name="Google Shape;737;ga5a98a7ade_1_786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8" name="Google Shape;738;ga5a98a7ade_1_786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ga5a98a7ade_1_9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a5a98a7ade_1_982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a5a98a7ade_1_9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a5a98a7ade_1_982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a5a98a7ade_1_982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CONOCIMIENTOS Y USOS RELACIONADOS CON LA NATURALEZA Y EL UNIVERSO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9" name="Google Shape;749;ga5a98a7ade_1_9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a5a98a7ade_1_9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a5a98a7ade_1_982"/>
          <p:cNvSpPr/>
          <p:nvPr/>
        </p:nvSpPr>
        <p:spPr>
          <a:xfrm>
            <a:off x="6150000" y="1003125"/>
            <a:ext cx="1144800" cy="1123200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TÉCNICAS ARTESANALES TRADICIONALES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2" name="Google Shape;752;ga5a98a7ade_1_9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a5a98a7ade_1_982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a5a98a7ade_1_982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a5a98a7ade_1_9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a5a98a7ade_1_9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a5a98a7ade_1_98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ga5a98a7ade_1_982"/>
          <p:cNvSpPr/>
          <p:nvPr/>
        </p:nvSpPr>
        <p:spPr>
          <a:xfrm>
            <a:off x="223200" y="3369525"/>
            <a:ext cx="1144800" cy="11232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PCI ASOCIADO A LOS BARRIOS CULTURALES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9" name="Google Shape;759;ga5a98a7ade_1_9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a5a98a7ade_1_98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a5a98a7ade_1_982"/>
          <p:cNvSpPr/>
          <p:nvPr/>
        </p:nvSpPr>
        <p:spPr>
          <a:xfrm>
            <a:off x="10914800" y="3369525"/>
            <a:ext cx="1144800" cy="11232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PATRIMONIO ALIMENTARIO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2" name="Google Shape;762;ga5a98a7ade_1_982"/>
          <p:cNvPicPr preferRelativeResize="0"/>
          <p:nvPr/>
        </p:nvPicPr>
        <p:blipFill rotWithShape="1">
          <a:blip r:embed="rId17">
            <a:alphaModFix/>
          </a:blip>
          <a:srcRect b="17464" l="0" r="0" t="0"/>
          <a:stretch/>
        </p:blipFill>
        <p:spPr>
          <a:xfrm>
            <a:off x="4907675" y="3390300"/>
            <a:ext cx="213167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a5a98a7ade_1_98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46850" y="4550750"/>
            <a:ext cx="1647125" cy="11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a5a98a7ade_1_98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87950" y="3373313"/>
            <a:ext cx="1501475" cy="11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a5a98a7ade_1_982"/>
          <p:cNvPicPr preferRelativeResize="0"/>
          <p:nvPr/>
        </p:nvPicPr>
        <p:blipFill rotWithShape="1">
          <a:blip r:embed="rId20">
            <a:alphaModFix/>
          </a:blip>
          <a:srcRect b="0" l="0" r="0" t="21402"/>
          <a:stretch/>
        </p:blipFill>
        <p:spPr>
          <a:xfrm>
            <a:off x="8648475" y="3373325"/>
            <a:ext cx="221772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a5a98a7ade_1_98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65513" y="4544288"/>
            <a:ext cx="1994087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a5a98a7ade_1_982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TRADICIONES Y EXPRESIONES ORALES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" name="Google Shape;768;ga5a98a7ade_1_98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928487" y="4558225"/>
            <a:ext cx="1411788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a5a98a7ade_1_98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11825" y="4573629"/>
            <a:ext cx="1647125" cy="1098094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a5a98a7ade_1_982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ga5a98a7ade_1_982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ga5a98a7ade_1_982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ga5a98a7ade_1_982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ga5a98a7ade_1_982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ga5a98a7ade_1_982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ga5a98a7ade_1_982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ga5a98a7ade_1_982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ga5a98a7ade_1_982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ga5a98a7ade_1_982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ga5a98a7ade_1_982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ga5a98a7ade_1_982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ga5a98a7ade_1_982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ga5a98a7ade_1_982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ga5a98a7ade_1_982"/>
          <p:cNvSpPr txBox="1"/>
          <p:nvPr/>
        </p:nvSpPr>
        <p:spPr>
          <a:xfrm>
            <a:off x="7126003" y="41085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ga5a98a7ade_1_982"/>
          <p:cNvSpPr txBox="1"/>
          <p:nvPr/>
        </p:nvSpPr>
        <p:spPr>
          <a:xfrm>
            <a:off x="5411891" y="53097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ga5a98a7ade_1_982"/>
          <p:cNvSpPr txBox="1"/>
          <p:nvPr/>
        </p:nvSpPr>
        <p:spPr>
          <a:xfrm>
            <a:off x="8627566" y="40452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MBEYÚ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ga5a98a7ade_1_982"/>
          <p:cNvSpPr txBox="1"/>
          <p:nvPr/>
        </p:nvSpPr>
        <p:spPr>
          <a:xfrm>
            <a:off x="4890841" y="4091488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SOPA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ga5a98a7ade_1_982"/>
          <p:cNvSpPr txBox="1"/>
          <p:nvPr/>
        </p:nvSpPr>
        <p:spPr>
          <a:xfrm>
            <a:off x="100655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VORÍ VORÍ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ga5a98a7ade_1_982"/>
          <p:cNvSpPr txBox="1"/>
          <p:nvPr/>
        </p:nvSpPr>
        <p:spPr>
          <a:xfrm>
            <a:off x="83469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CHIPA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a5a98a7ade_1_982"/>
          <p:cNvSpPr txBox="1"/>
          <p:nvPr/>
        </p:nvSpPr>
        <p:spPr>
          <a:xfrm>
            <a:off x="392846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IDIOMA GUARANÍ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ga5a98a7ade_1_982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2" name="Google Shape;792;ga5a98a7ade_1_982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ga5a98a7ade_1_982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ga5a98a7ade_1_982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ga5a98a7ade_1_982"/>
          <p:cNvSpPr/>
          <p:nvPr/>
        </p:nvSpPr>
        <p:spPr>
          <a:xfrm>
            <a:off x="10925250" y="335935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ga5a98a7ade_1_982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ga5a98a7ade_1_982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ga5a98a7ade_1_9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a5a98a7ade_1_908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a5a98a7ade_1_9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a5a98a7ade_1_908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ga5a98a7ade_1_908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CONOCIMIENTOS Y USOS RELACIONADOS CON LA NATURALEZA Y EL UNIVERSO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8" name="Google Shape;808;ga5a98a7ade_1_9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a5a98a7ade_1_9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a5a98a7ade_1_908"/>
          <p:cNvSpPr/>
          <p:nvPr/>
        </p:nvSpPr>
        <p:spPr>
          <a:xfrm>
            <a:off x="6150000" y="1003125"/>
            <a:ext cx="1144800" cy="1123200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TÉCNICAS ARTESANALES TRADICIONALES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1" name="Google Shape;811;ga5a98a7ade_1_9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a5a98a7ade_1_908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a5a98a7ade_1_908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a5a98a7ade_1_90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ga5a98a7ade_1_90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a5a98a7ade_1_90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ga5a98a7ade_1_908"/>
          <p:cNvSpPr/>
          <p:nvPr/>
        </p:nvSpPr>
        <p:spPr>
          <a:xfrm>
            <a:off x="223200" y="3369525"/>
            <a:ext cx="1144800" cy="11232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PCI ASOCIADO A LOS BARRIOS CULTURALES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ga5a98a7ade_1_90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a5a98a7ade_1_90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a5a98a7ade_1_908"/>
          <p:cNvSpPr/>
          <p:nvPr/>
        </p:nvSpPr>
        <p:spPr>
          <a:xfrm>
            <a:off x="10914800" y="3369525"/>
            <a:ext cx="1144800" cy="11232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PATRIMONIO ALIMENTARIO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1" name="Google Shape;821;ga5a98a7ade_1_908"/>
          <p:cNvPicPr preferRelativeResize="0"/>
          <p:nvPr/>
        </p:nvPicPr>
        <p:blipFill rotWithShape="1">
          <a:blip r:embed="rId17">
            <a:alphaModFix/>
          </a:blip>
          <a:srcRect b="17464" l="0" r="0" t="0"/>
          <a:stretch/>
        </p:blipFill>
        <p:spPr>
          <a:xfrm>
            <a:off x="4907675" y="3390300"/>
            <a:ext cx="213167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a5a98a7ade_1_90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46850" y="4550750"/>
            <a:ext cx="1647125" cy="11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a5a98a7ade_1_90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87950" y="3373313"/>
            <a:ext cx="1501475" cy="11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a5a98a7ade_1_908"/>
          <p:cNvPicPr preferRelativeResize="0"/>
          <p:nvPr/>
        </p:nvPicPr>
        <p:blipFill rotWithShape="1">
          <a:blip r:embed="rId20">
            <a:alphaModFix/>
          </a:blip>
          <a:srcRect b="0" l="0" r="0" t="21402"/>
          <a:stretch/>
        </p:blipFill>
        <p:spPr>
          <a:xfrm>
            <a:off x="8648475" y="3373325"/>
            <a:ext cx="221772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a5a98a7ade_1_90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65513" y="4544288"/>
            <a:ext cx="1994087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ga5a98a7ade_1_908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TRADICIONES Y EXPRESIONES ORALES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7" name="Google Shape;827;ga5a98a7ade_1_90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928487" y="4558225"/>
            <a:ext cx="1411788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a5a98a7ade_1_90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11825" y="4573629"/>
            <a:ext cx="1647125" cy="1098094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a5a98a7ade_1_908"/>
          <p:cNvSpPr/>
          <p:nvPr/>
        </p:nvSpPr>
        <p:spPr>
          <a:xfrm>
            <a:off x="2712125" y="4546500"/>
            <a:ext cx="1144800" cy="11232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USOS SOCIALES, RITUALES Y ACTOS FESTIVOS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a5a98a7ade_1_908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a5a98a7ade_1_908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ga5a98a7ade_1_908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ga5a98a7ade_1_908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ga5a98a7ade_1_908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ga5a98a7ade_1_908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ga5a98a7ade_1_908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ga5a98a7ade_1_908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ga5a98a7ade_1_908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ga5a98a7ade_1_908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ga5a98a7ade_1_908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ga5a98a7ade_1_908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ga5a98a7ade_1_908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ga5a98a7ade_1_908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ga5a98a7ade_1_908"/>
          <p:cNvSpPr txBox="1"/>
          <p:nvPr/>
        </p:nvSpPr>
        <p:spPr>
          <a:xfrm>
            <a:off x="7126003" y="41085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ga5a98a7ade_1_908"/>
          <p:cNvSpPr txBox="1"/>
          <p:nvPr/>
        </p:nvSpPr>
        <p:spPr>
          <a:xfrm>
            <a:off x="5411891" y="53097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ga5a98a7ade_1_908"/>
          <p:cNvSpPr txBox="1"/>
          <p:nvPr/>
        </p:nvSpPr>
        <p:spPr>
          <a:xfrm>
            <a:off x="8627566" y="40452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MBEYÚ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ga5a98a7ade_1_908"/>
          <p:cNvSpPr txBox="1"/>
          <p:nvPr/>
        </p:nvSpPr>
        <p:spPr>
          <a:xfrm>
            <a:off x="4890841" y="4091488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SOPA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ga5a98a7ade_1_908"/>
          <p:cNvSpPr txBox="1"/>
          <p:nvPr/>
        </p:nvSpPr>
        <p:spPr>
          <a:xfrm>
            <a:off x="100655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VORÍ VORÍ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ga5a98a7ade_1_908"/>
          <p:cNvSpPr txBox="1"/>
          <p:nvPr/>
        </p:nvSpPr>
        <p:spPr>
          <a:xfrm>
            <a:off x="83469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CHIPA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ga5a98a7ade_1_908"/>
          <p:cNvSpPr txBox="1"/>
          <p:nvPr/>
        </p:nvSpPr>
        <p:spPr>
          <a:xfrm>
            <a:off x="392846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IDIOMA GUARANÍ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ga5a98a7ade_1_908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2" name="Google Shape;852;ga5a98a7ade_1_908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3" name="Google Shape;853;ga5a98a7ade_1_908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4" name="Google Shape;854;ga5a98a7ade_1_908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5" name="Google Shape;855;ga5a98a7ade_1_908"/>
          <p:cNvSpPr/>
          <p:nvPr/>
        </p:nvSpPr>
        <p:spPr>
          <a:xfrm>
            <a:off x="2712125" y="4546500"/>
            <a:ext cx="1144800" cy="1123200"/>
          </a:xfrm>
          <a:prstGeom prst="rect">
            <a:avLst/>
          </a:prstGeom>
          <a:solidFill>
            <a:srgbClr val="36536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USOS SOCIALES, RITUALES Y ACTOS FESTIVOS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6" name="Google Shape;856;ga5a98a7ade_1_908"/>
          <p:cNvSpPr/>
          <p:nvPr/>
        </p:nvSpPr>
        <p:spPr>
          <a:xfrm>
            <a:off x="10925250" y="335935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7" name="Google Shape;857;ga5a98a7ade_1_908"/>
          <p:cNvSpPr txBox="1"/>
          <p:nvPr/>
        </p:nvSpPr>
        <p:spPr>
          <a:xfrm>
            <a:off x="226325" y="4674675"/>
            <a:ext cx="2414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USOS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</a:pPr>
            <a:r>
              <a:rPr lang="en-US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COSTUMBRES QUE ESTRUCTURAN LA VIDA DE UNA COMUNIDAD</a:t>
            </a: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58" name="Google Shape;858;ga5a98a7ade_1_908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9" name="Google Shape;859;ga5a98a7ade_1_908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ga5a98a7ade_1_10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200" y="1011600"/>
            <a:ext cx="157739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ga5a98a7ade_1_1035"/>
          <p:cNvPicPr preferRelativeResize="0"/>
          <p:nvPr/>
        </p:nvPicPr>
        <p:blipFill rotWithShape="1">
          <a:blip r:embed="rId4">
            <a:alphaModFix/>
          </a:blip>
          <a:srcRect b="0" l="0" r="27415" t="0"/>
          <a:stretch/>
        </p:blipFill>
        <p:spPr>
          <a:xfrm>
            <a:off x="223200" y="2182800"/>
            <a:ext cx="1577400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a5a98a7ade_1_10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98" y="1011600"/>
            <a:ext cx="1755000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a5a98a7ade_1_1035"/>
          <p:cNvPicPr preferRelativeResize="0"/>
          <p:nvPr/>
        </p:nvPicPr>
        <p:blipFill rotWithShape="1">
          <a:blip r:embed="rId6">
            <a:alphaModFix/>
          </a:blip>
          <a:srcRect b="20961" l="0" r="0" t="0"/>
          <a:stretch/>
        </p:blipFill>
        <p:spPr>
          <a:xfrm>
            <a:off x="1845000" y="2182800"/>
            <a:ext cx="1755000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a5a98a7ade_1_1035"/>
          <p:cNvSpPr/>
          <p:nvPr/>
        </p:nvSpPr>
        <p:spPr>
          <a:xfrm>
            <a:off x="3644400" y="2182801"/>
            <a:ext cx="1144800" cy="11232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0" name="Google Shape;870;ga5a98a7ade_1_10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600" y="2205288"/>
            <a:ext cx="1144800" cy="108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ga5a98a7ade_1_10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9000" y="994651"/>
            <a:ext cx="1144800" cy="11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ga5a98a7ade_1_1035"/>
          <p:cNvSpPr/>
          <p:nvPr/>
        </p:nvSpPr>
        <p:spPr>
          <a:xfrm>
            <a:off x="6150000" y="1003125"/>
            <a:ext cx="1144800" cy="1123200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TÉCNICAS ARTESANALES TRADICIONALES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3" name="Google Shape;873;ga5a98a7ade_1_10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1000" y="1003125"/>
            <a:ext cx="1501485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a5a98a7ade_1_1035"/>
          <p:cNvPicPr preferRelativeResize="0"/>
          <p:nvPr/>
        </p:nvPicPr>
        <p:blipFill rotWithShape="1">
          <a:blip r:embed="rId10">
            <a:alphaModFix/>
          </a:blip>
          <a:srcRect b="0" l="0" r="22762" t="0"/>
          <a:stretch/>
        </p:blipFill>
        <p:spPr>
          <a:xfrm>
            <a:off x="9268075" y="2205300"/>
            <a:ext cx="1258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a5a98a7ade_1_1035"/>
          <p:cNvPicPr preferRelativeResize="0"/>
          <p:nvPr/>
        </p:nvPicPr>
        <p:blipFill rotWithShape="1">
          <a:blip r:embed="rId11">
            <a:alphaModFix/>
          </a:blip>
          <a:srcRect b="0" l="0" r="10522" t="0"/>
          <a:stretch/>
        </p:blipFill>
        <p:spPr>
          <a:xfrm>
            <a:off x="10602275" y="1011600"/>
            <a:ext cx="1457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ga5a98a7ade_1_10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2800" y="2200700"/>
            <a:ext cx="1457325" cy="10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a5a98a7ade_1_10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8674" y="994650"/>
            <a:ext cx="1577400" cy="111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ga5a98a7ade_1_10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4525" y="2205300"/>
            <a:ext cx="1699139" cy="10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ga5a98a7ade_1_1035"/>
          <p:cNvSpPr/>
          <p:nvPr/>
        </p:nvSpPr>
        <p:spPr>
          <a:xfrm>
            <a:off x="223200" y="3369525"/>
            <a:ext cx="1144800" cy="11232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PCI ASOCIADO A LOS BARRIOS CULTURALES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0" name="Google Shape;880;ga5a98a7ade_1_10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200" y="3369525"/>
            <a:ext cx="1647116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ga5a98a7ade_1_103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525" y="3370919"/>
            <a:ext cx="1647124" cy="1097542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a5a98a7ade_1_1035"/>
          <p:cNvSpPr/>
          <p:nvPr/>
        </p:nvSpPr>
        <p:spPr>
          <a:xfrm>
            <a:off x="10914800" y="3369525"/>
            <a:ext cx="1144800" cy="11232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PATRIMONIO ALIMENTARIO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ga5a98a7ade_1_1035"/>
          <p:cNvPicPr preferRelativeResize="0"/>
          <p:nvPr/>
        </p:nvPicPr>
        <p:blipFill rotWithShape="1">
          <a:blip r:embed="rId17">
            <a:alphaModFix/>
          </a:blip>
          <a:srcRect b="17464" l="0" r="0" t="0"/>
          <a:stretch/>
        </p:blipFill>
        <p:spPr>
          <a:xfrm>
            <a:off x="4907675" y="3390300"/>
            <a:ext cx="213167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ga5a98a7ade_1_103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46850" y="4550750"/>
            <a:ext cx="1647125" cy="11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ga5a98a7ade_1_103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87950" y="3373313"/>
            <a:ext cx="1501475" cy="11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a5a98a7ade_1_1035"/>
          <p:cNvPicPr preferRelativeResize="0"/>
          <p:nvPr/>
        </p:nvPicPr>
        <p:blipFill rotWithShape="1">
          <a:blip r:embed="rId20">
            <a:alphaModFix/>
          </a:blip>
          <a:srcRect b="0" l="0" r="0" t="21402"/>
          <a:stretch/>
        </p:blipFill>
        <p:spPr>
          <a:xfrm>
            <a:off x="8648475" y="3373325"/>
            <a:ext cx="221772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a5a98a7ade_1_103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65513" y="4544288"/>
            <a:ext cx="1994087" cy="1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a5a98a7ade_1_1035"/>
          <p:cNvSpPr/>
          <p:nvPr/>
        </p:nvSpPr>
        <p:spPr>
          <a:xfrm>
            <a:off x="7130500" y="4569775"/>
            <a:ext cx="1144800" cy="11232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9" name="Google Shape;889;ga5a98a7ade_1_10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928487" y="4558225"/>
            <a:ext cx="1411788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a5a98a7ade_1_103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11825" y="4573629"/>
            <a:ext cx="1647125" cy="109809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ga5a98a7ade_1_1035"/>
          <p:cNvSpPr/>
          <p:nvPr/>
        </p:nvSpPr>
        <p:spPr>
          <a:xfrm>
            <a:off x="2712125" y="4546500"/>
            <a:ext cx="1144800" cy="11232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USOS SOCIALES, RITUALES Y ACTOS FESTIVOS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ga5a98a7ade_1_103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444200" y="5733225"/>
            <a:ext cx="1501475" cy="110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ga5a98a7ade_1_1035"/>
          <p:cNvPicPr preferRelativeResize="0"/>
          <p:nvPr/>
        </p:nvPicPr>
        <p:blipFill rotWithShape="1">
          <a:blip r:embed="rId25">
            <a:alphaModFix/>
          </a:blip>
          <a:srcRect b="5589" l="0" r="0" t="0"/>
          <a:stretch/>
        </p:blipFill>
        <p:spPr>
          <a:xfrm>
            <a:off x="1444200" y="4546500"/>
            <a:ext cx="1196375" cy="1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ga5a98a7ade_1_1035"/>
          <p:cNvPicPr preferRelativeResize="0"/>
          <p:nvPr/>
        </p:nvPicPr>
        <p:blipFill rotWithShape="1">
          <a:blip r:embed="rId26">
            <a:alphaModFix/>
          </a:blip>
          <a:srcRect b="0" l="20335" r="18926" t="0"/>
          <a:stretch/>
        </p:blipFill>
        <p:spPr>
          <a:xfrm>
            <a:off x="223199" y="4566000"/>
            <a:ext cx="11448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ga5a98a7ade_1_103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021875" y="5761450"/>
            <a:ext cx="1071650" cy="10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a5a98a7ade_1_103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161722" y="5767447"/>
            <a:ext cx="992133" cy="10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ga5a98a7ade_1_103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016925" y="5771075"/>
            <a:ext cx="1071650" cy="10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ga5a98a7ade_1_1035"/>
          <p:cNvPicPr preferRelativeResize="0"/>
          <p:nvPr/>
        </p:nvPicPr>
        <p:blipFill rotWithShape="1">
          <a:blip r:embed="rId30">
            <a:alphaModFix/>
          </a:blip>
          <a:srcRect b="0" l="13100" r="18057" t="0"/>
          <a:stretch/>
        </p:blipFill>
        <p:spPr>
          <a:xfrm>
            <a:off x="5442300" y="5754550"/>
            <a:ext cx="1501475" cy="106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a5a98a7ade_1_1035"/>
          <p:cNvPicPr preferRelativeResize="0"/>
          <p:nvPr/>
        </p:nvPicPr>
        <p:blipFill rotWithShape="1">
          <a:blip r:embed="rId31">
            <a:alphaModFix/>
          </a:blip>
          <a:srcRect b="0" l="0" r="0" t="7774"/>
          <a:stretch/>
        </p:blipFill>
        <p:spPr>
          <a:xfrm>
            <a:off x="4169725" y="5761450"/>
            <a:ext cx="1196375" cy="105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a5a98a7ade_1_103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9227000" y="5767450"/>
            <a:ext cx="1501475" cy="103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a5a98a7ade_1_1035"/>
          <p:cNvPicPr preferRelativeResize="0"/>
          <p:nvPr/>
        </p:nvPicPr>
        <p:blipFill rotWithShape="1">
          <a:blip r:embed="rId33">
            <a:alphaModFix/>
          </a:blip>
          <a:srcRect b="0" l="32682" r="0" t="0"/>
          <a:stretch/>
        </p:blipFill>
        <p:spPr>
          <a:xfrm>
            <a:off x="10801600" y="5767450"/>
            <a:ext cx="1258000" cy="10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ga5a98a7ade_1_1035"/>
          <p:cNvSpPr txBox="1"/>
          <p:nvPr/>
        </p:nvSpPr>
        <p:spPr>
          <a:xfrm>
            <a:off x="1444200" y="1598363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ZARZUELA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ga5a98a7ade_1_1035"/>
          <p:cNvSpPr txBox="1"/>
          <p:nvPr/>
        </p:nvSpPr>
        <p:spPr>
          <a:xfrm>
            <a:off x="3141163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GALOPA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ga5a98a7ade_1_1035"/>
          <p:cNvSpPr txBox="1"/>
          <p:nvPr/>
        </p:nvSpPr>
        <p:spPr>
          <a:xfrm>
            <a:off x="1844988" y="2844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COMPUESTOS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ga5a98a7ade_1_1035"/>
          <p:cNvSpPr txBox="1"/>
          <p:nvPr/>
        </p:nvSpPr>
        <p:spPr>
          <a:xfrm>
            <a:off x="226313" y="28443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GUARANÍA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ga5a98a7ade_1_1035"/>
          <p:cNvSpPr txBox="1"/>
          <p:nvPr/>
        </p:nvSpPr>
        <p:spPr>
          <a:xfrm>
            <a:off x="4903450" y="17436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CARRULIM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ga5a98a7ade_1_1035"/>
          <p:cNvSpPr txBox="1"/>
          <p:nvPr/>
        </p:nvSpPr>
        <p:spPr>
          <a:xfrm>
            <a:off x="7370988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ÑANDUTI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ga5a98a7ade_1_1035"/>
          <p:cNvSpPr txBox="1"/>
          <p:nvPr/>
        </p:nvSpPr>
        <p:spPr>
          <a:xfrm>
            <a:off x="8948663" y="1719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 POI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ga5a98a7ade_1_1035"/>
          <p:cNvSpPr txBox="1"/>
          <p:nvPr/>
        </p:nvSpPr>
        <p:spPr>
          <a:xfrm>
            <a:off x="9254163" y="29078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ENCAJE JU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ga5a98a7ade_1_1035"/>
          <p:cNvSpPr txBox="1"/>
          <p:nvPr/>
        </p:nvSpPr>
        <p:spPr>
          <a:xfrm>
            <a:off x="10602263" y="28359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HAMACA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ga5a98a7ade_1_1035"/>
          <p:cNvSpPr txBox="1"/>
          <p:nvPr/>
        </p:nvSpPr>
        <p:spPr>
          <a:xfrm>
            <a:off x="7524513" y="295230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KARANDAY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ga5a98a7ade_1_1035"/>
          <p:cNvSpPr txBox="1"/>
          <p:nvPr/>
        </p:nvSpPr>
        <p:spPr>
          <a:xfrm>
            <a:off x="6022788" y="2955650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FILIGRANA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ga5a98a7ade_1_1035"/>
          <p:cNvSpPr txBox="1"/>
          <p:nvPr/>
        </p:nvSpPr>
        <p:spPr>
          <a:xfrm>
            <a:off x="4833588" y="2745925"/>
            <a:ext cx="13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TERERE CON POHÃ ÑANA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ga5a98a7ade_1_1035"/>
          <p:cNvSpPr txBox="1"/>
          <p:nvPr/>
        </p:nvSpPr>
        <p:spPr>
          <a:xfrm>
            <a:off x="1444200" y="3995075"/>
            <a:ext cx="16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 DE BARRIO EN LOMA SAN JERÓNIMO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ga5a98a7ade_1_1035"/>
          <p:cNvSpPr txBox="1"/>
          <p:nvPr/>
        </p:nvSpPr>
        <p:spPr>
          <a:xfrm>
            <a:off x="3167528" y="39930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CLUBES DE FUTEBOL EN LA CHACARITA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ga5a98a7ade_1_1035"/>
          <p:cNvSpPr txBox="1"/>
          <p:nvPr/>
        </p:nvSpPr>
        <p:spPr>
          <a:xfrm>
            <a:off x="7126003" y="41085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ga5a98a7ade_1_1035"/>
          <p:cNvSpPr txBox="1"/>
          <p:nvPr/>
        </p:nvSpPr>
        <p:spPr>
          <a:xfrm>
            <a:off x="5411891" y="53097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JOPARA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ga5a98a7ade_1_1035"/>
          <p:cNvSpPr txBox="1"/>
          <p:nvPr/>
        </p:nvSpPr>
        <p:spPr>
          <a:xfrm>
            <a:off x="8627566" y="4045263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MBEYÚ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ga5a98a7ade_1_1035"/>
          <p:cNvSpPr txBox="1"/>
          <p:nvPr/>
        </p:nvSpPr>
        <p:spPr>
          <a:xfrm>
            <a:off x="4890841" y="4091488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SOPA PARAGUAYA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ga5a98a7ade_1_1035"/>
          <p:cNvSpPr txBox="1"/>
          <p:nvPr/>
        </p:nvSpPr>
        <p:spPr>
          <a:xfrm>
            <a:off x="100655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VORÍ VORÍ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ga5a98a7ade_1_1035"/>
          <p:cNvSpPr txBox="1"/>
          <p:nvPr/>
        </p:nvSpPr>
        <p:spPr>
          <a:xfrm>
            <a:off x="834691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CHIPA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ga5a98a7ade_1_1035"/>
          <p:cNvSpPr txBox="1"/>
          <p:nvPr/>
        </p:nvSpPr>
        <p:spPr>
          <a:xfrm>
            <a:off x="3928466" y="527445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IDIOMA GUARANÍ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ga5a98a7ade_1_1035"/>
          <p:cNvSpPr txBox="1"/>
          <p:nvPr/>
        </p:nvSpPr>
        <p:spPr>
          <a:xfrm>
            <a:off x="1357666" y="5308000"/>
            <a:ext cx="164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FIESTAS PATRIAS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ga5a98a7ade_1_1035"/>
          <p:cNvSpPr txBox="1"/>
          <p:nvPr/>
        </p:nvSpPr>
        <p:spPr>
          <a:xfrm>
            <a:off x="223197" y="6326850"/>
            <a:ext cx="114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FIESTA DE SAN BLAS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ga5a98a7ade_1_1035"/>
          <p:cNvSpPr txBox="1"/>
          <p:nvPr/>
        </p:nvSpPr>
        <p:spPr>
          <a:xfrm>
            <a:off x="1444189" y="6317050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FIESTA DE N. SRA ASUNCIÓN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ga5a98a7ade_1_1035"/>
          <p:cNvSpPr txBox="1"/>
          <p:nvPr/>
        </p:nvSpPr>
        <p:spPr>
          <a:xfrm>
            <a:off x="2945664" y="6465950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ESTACIONEROS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ga5a98a7ade_1_1035"/>
          <p:cNvSpPr txBox="1"/>
          <p:nvPr/>
        </p:nvSpPr>
        <p:spPr>
          <a:xfrm>
            <a:off x="4169689" y="6446675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DÍA DE LA CRUZ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ga5a98a7ade_1_1035"/>
          <p:cNvSpPr txBox="1"/>
          <p:nvPr/>
        </p:nvSpPr>
        <p:spPr>
          <a:xfrm>
            <a:off x="5440751" y="6446675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PESEBRE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ga5a98a7ade_1_1035"/>
          <p:cNvSpPr txBox="1"/>
          <p:nvPr/>
        </p:nvSpPr>
        <p:spPr>
          <a:xfrm>
            <a:off x="7019976" y="6344925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SEMANA 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SANTA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ga5a98a7ade_1_1035"/>
          <p:cNvSpPr txBox="1"/>
          <p:nvPr/>
        </p:nvSpPr>
        <p:spPr>
          <a:xfrm>
            <a:off x="8164775" y="6317050"/>
            <a:ext cx="87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CORSO PRIMAVERA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ga5a98a7ade_1_1035"/>
          <p:cNvSpPr txBox="1"/>
          <p:nvPr/>
        </p:nvSpPr>
        <p:spPr>
          <a:xfrm>
            <a:off x="9226976" y="6421925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TRAVESÍA EN BOTE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ga5a98a7ade_1_1035"/>
          <p:cNvSpPr txBox="1"/>
          <p:nvPr/>
        </p:nvSpPr>
        <p:spPr>
          <a:xfrm>
            <a:off x="10801626" y="6421125"/>
            <a:ext cx="15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FIESTA DE SAN JUAN</a:t>
            </a:r>
            <a:endParaRPr b="1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ga5a98a7ade_1_1035"/>
          <p:cNvSpPr/>
          <p:nvPr/>
        </p:nvSpPr>
        <p:spPr>
          <a:xfrm>
            <a:off x="6150000" y="1016300"/>
            <a:ext cx="1144800" cy="11232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4" name="Google Shape;934;ga5a98a7ade_1_1035"/>
          <p:cNvSpPr/>
          <p:nvPr/>
        </p:nvSpPr>
        <p:spPr>
          <a:xfrm>
            <a:off x="223200" y="3374413"/>
            <a:ext cx="1144800" cy="11232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5" name="Google Shape;935;ga5a98a7ade_1_1035"/>
          <p:cNvSpPr/>
          <p:nvPr/>
        </p:nvSpPr>
        <p:spPr>
          <a:xfrm>
            <a:off x="2712125" y="4546500"/>
            <a:ext cx="1144800" cy="1123200"/>
          </a:xfrm>
          <a:prstGeom prst="rect">
            <a:avLst/>
          </a:prstGeom>
          <a:solidFill>
            <a:srgbClr val="36536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USOS SOCIALES, RITUALES Y ACTOS FESTIVOS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6" name="Google Shape;936;ga5a98a7ade_1_1035"/>
          <p:cNvSpPr/>
          <p:nvPr/>
        </p:nvSpPr>
        <p:spPr>
          <a:xfrm>
            <a:off x="10925250" y="3359350"/>
            <a:ext cx="1144800" cy="11232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7" name="Google Shape;937;ga5a98a7ade_1_1035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8" name="Google Shape;938;ga5a98a7ade_1_1035"/>
          <p:cNvSpPr/>
          <p:nvPr/>
        </p:nvSpPr>
        <p:spPr>
          <a:xfrm>
            <a:off x="223200" y="1011600"/>
            <a:ext cx="1144800" cy="11232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a5a98a7ade_0_157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5" name="Google Shape;945;ga5a98a7ade_0_157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6" name="Google Shape;946;ga5a98a7ade_0_157"/>
          <p:cNvPicPr preferRelativeResize="0"/>
          <p:nvPr/>
        </p:nvPicPr>
        <p:blipFill rotWithShape="1">
          <a:blip r:embed="rId3">
            <a:alphaModFix/>
          </a:blip>
          <a:srcRect b="2756" l="5695" r="36427" t="3179"/>
          <a:stretch/>
        </p:blipFill>
        <p:spPr>
          <a:xfrm>
            <a:off x="4689458" y="0"/>
            <a:ext cx="75025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a5a98a7ade_0_568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3" name="Google Shape;953;ga5a98a7ade_0_568"/>
          <p:cNvSpPr/>
          <p:nvPr/>
        </p:nvSpPr>
        <p:spPr>
          <a:xfrm>
            <a:off x="1371489" y="3543476"/>
            <a:ext cx="995700" cy="9768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4" name="Google Shape;954;ga5a98a7ade_0_568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5" name="Google Shape;955;ga5a98a7ade_0_568"/>
          <p:cNvPicPr preferRelativeResize="0"/>
          <p:nvPr/>
        </p:nvPicPr>
        <p:blipFill rotWithShape="1">
          <a:blip r:embed="rId3">
            <a:alphaModFix/>
          </a:blip>
          <a:srcRect b="2664" l="5695" r="36480" t="3182"/>
          <a:stretch/>
        </p:blipFill>
        <p:spPr>
          <a:xfrm>
            <a:off x="4704607" y="0"/>
            <a:ext cx="74873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5"/>
          <p:cNvCxnSpPr/>
          <p:nvPr/>
        </p:nvCxnSpPr>
        <p:spPr>
          <a:xfrm>
            <a:off x="6448475" y="1033650"/>
            <a:ext cx="2691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21" name="Google Shape;121;p5"/>
          <p:cNvCxnSpPr/>
          <p:nvPr/>
        </p:nvCxnSpPr>
        <p:spPr>
          <a:xfrm>
            <a:off x="8003709" y="2822405"/>
            <a:ext cx="11157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22" name="Google Shape;122;p5"/>
          <p:cNvCxnSpPr/>
          <p:nvPr/>
        </p:nvCxnSpPr>
        <p:spPr>
          <a:xfrm>
            <a:off x="7781925" y="5305425"/>
            <a:ext cx="1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cxnSp>
      <p:sp>
        <p:nvSpPr>
          <p:cNvPr id="123" name="Google Shape;123;p5"/>
          <p:cNvSpPr/>
          <p:nvPr/>
        </p:nvSpPr>
        <p:spPr>
          <a:xfrm>
            <a:off x="3670224" y="1330657"/>
            <a:ext cx="4466076" cy="4595039"/>
          </a:xfrm>
          <a:prstGeom prst="ellipse">
            <a:avLst/>
          </a:prstGeom>
          <a:noFill/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5008001" y="522325"/>
            <a:ext cx="1570869" cy="1613031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9168875" y="522325"/>
            <a:ext cx="28266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Tejido urbano accesible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Identidad cultural compartida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Inclusión y cohesión social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Integración espacial equitativa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9151925" y="2406950"/>
            <a:ext cx="3888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200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</a:t>
            </a: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Desarrollo productivo y empresarial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Turismo sostenible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Creatividad local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9168875" y="4747100"/>
            <a:ext cx="32157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Reutilización de infraestructura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Conectividad alternativa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Uso eficiente de recursos naturales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Gestión urbana inteligente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455800" y="1033650"/>
            <a:ext cx="3739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200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</a:t>
            </a: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Gobernanza transparente y participativa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Planificación flexible e integrada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Financiación auto-sostenible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367900" y="4404325"/>
            <a:ext cx="45651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Capacidad de respuesta a amenazas </a:t>
            </a:r>
            <a:endParaRPr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Reducción de vulnerabilidad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Capacidad adaptativa 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u="none" cap="none" strike="noStrike">
                <a:solidFill>
                  <a:srgbClr val="576481"/>
                </a:solidFill>
                <a:latin typeface="Roboto Light"/>
                <a:ea typeface="Roboto Light"/>
                <a:cs typeface="Roboto Light"/>
                <a:sym typeface="Roboto Light"/>
              </a:rPr>
              <a:t>• Conocimiento local</a:t>
            </a:r>
            <a:endParaRPr i="0" sz="120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57648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67889" y="284168"/>
            <a:ext cx="240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0" lang="en-US" sz="29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PILARES</a:t>
            </a:r>
            <a:endParaRPr i="0" sz="29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31" name="Google Shape;131;p5"/>
          <p:cNvCxnSpPr>
            <a:endCxn id="128" idx="2"/>
          </p:cNvCxnSpPr>
          <p:nvPr/>
        </p:nvCxnSpPr>
        <p:spPr>
          <a:xfrm rot="10800000">
            <a:off x="2325400" y="1695450"/>
            <a:ext cx="1273500" cy="9021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32" name="Google Shape;132;p5"/>
          <p:cNvCxnSpPr/>
          <p:nvPr/>
        </p:nvCxnSpPr>
        <p:spPr>
          <a:xfrm flipH="1">
            <a:off x="2388032" y="5245494"/>
            <a:ext cx="2151300" cy="6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cxnSp>
      <p:sp>
        <p:nvSpPr>
          <p:cNvPr id="133" name="Google Shape;133;p5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21746" l="31783" r="29396" t="35397"/>
          <a:stretch/>
        </p:blipFill>
        <p:spPr>
          <a:xfrm>
            <a:off x="4667267" y="2419484"/>
            <a:ext cx="2582121" cy="265375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6662626" y="4754696"/>
            <a:ext cx="1504505" cy="156617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7232384" y="2052279"/>
            <a:ext cx="1535688" cy="156617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2981820" y="2052279"/>
            <a:ext cx="1504505" cy="156617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3687808" y="4747108"/>
            <a:ext cx="1504505" cy="156617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457197" y="2681438"/>
            <a:ext cx="1188146" cy="307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PRODUCTIVO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6823073" y="5410229"/>
            <a:ext cx="1228124" cy="307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ECOEFICIENTE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3046238" y="2668597"/>
            <a:ext cx="1375776" cy="307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COLABORATIVO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3934160" y="5383856"/>
            <a:ext cx="1011710" cy="307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RESILIENTE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4843252" y="2604602"/>
            <a:ext cx="2107374" cy="2168314"/>
          </a:xfrm>
          <a:prstGeom prst="ellipse">
            <a:avLst/>
          </a:prstGeom>
          <a:noFill/>
          <a:ln cap="flat" cmpd="sng" w="25400">
            <a:solidFill>
              <a:srgbClr val="123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312387" y="1174909"/>
            <a:ext cx="994120" cy="307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INCLUSIVO</a:t>
            </a:r>
            <a:endParaRPr b="1" sz="1200" u="none" cap="none" strike="noStrike">
              <a:solidFill>
                <a:srgbClr val="172E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a5a98a7ade_0_762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2" name="Google Shape;962;ga5a98a7ade_0_762"/>
          <p:cNvSpPr/>
          <p:nvPr/>
        </p:nvSpPr>
        <p:spPr>
          <a:xfrm>
            <a:off x="1371489" y="3543476"/>
            <a:ext cx="995700" cy="9768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3" name="Google Shape;963;ga5a98a7ade_0_762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4" name="Google Shape;964;ga5a98a7ade_0_762"/>
          <p:cNvSpPr/>
          <p:nvPr/>
        </p:nvSpPr>
        <p:spPr>
          <a:xfrm>
            <a:off x="3362416" y="5496836"/>
            <a:ext cx="995700" cy="9768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5" name="Google Shape;965;ga5a98a7ade_0_762"/>
          <p:cNvPicPr preferRelativeResize="0"/>
          <p:nvPr/>
        </p:nvPicPr>
        <p:blipFill rotWithShape="1">
          <a:blip r:embed="rId3">
            <a:alphaModFix/>
          </a:blip>
          <a:srcRect b="2844" l="5626" r="36425" t="3267"/>
          <a:stretch/>
        </p:blipFill>
        <p:spPr>
          <a:xfrm>
            <a:off x="4666983" y="0"/>
            <a:ext cx="75250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a5a98a7ade_0_775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2" name="Google Shape;972;ga5a98a7ade_0_775"/>
          <p:cNvSpPr/>
          <p:nvPr/>
        </p:nvSpPr>
        <p:spPr>
          <a:xfrm>
            <a:off x="376025" y="3543475"/>
            <a:ext cx="995700" cy="9768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3" name="Google Shape;973;ga5a98a7ade_0_775"/>
          <p:cNvSpPr/>
          <p:nvPr/>
        </p:nvSpPr>
        <p:spPr>
          <a:xfrm>
            <a:off x="1371489" y="3543476"/>
            <a:ext cx="995700" cy="9768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4" name="Google Shape;974;ga5a98a7ade_0_775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5" name="Google Shape;975;ga5a98a7ade_0_775"/>
          <p:cNvSpPr/>
          <p:nvPr/>
        </p:nvSpPr>
        <p:spPr>
          <a:xfrm>
            <a:off x="3362416" y="5496836"/>
            <a:ext cx="995700" cy="9768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6" name="Google Shape;976;ga5a98a7ade_0_775"/>
          <p:cNvPicPr preferRelativeResize="0"/>
          <p:nvPr/>
        </p:nvPicPr>
        <p:blipFill rotWithShape="1">
          <a:blip r:embed="rId3">
            <a:alphaModFix/>
          </a:blip>
          <a:srcRect b="2738" l="5684" r="36367" t="3152"/>
          <a:stretch/>
        </p:blipFill>
        <p:spPr>
          <a:xfrm>
            <a:off x="4684468" y="0"/>
            <a:ext cx="75075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a5a98a7ade_0_788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3" name="Google Shape;983;ga5a98a7ade_0_788"/>
          <p:cNvSpPr/>
          <p:nvPr/>
        </p:nvSpPr>
        <p:spPr>
          <a:xfrm>
            <a:off x="376025" y="3543475"/>
            <a:ext cx="995700" cy="9768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4" name="Google Shape;984;ga5a98a7ade_0_788"/>
          <p:cNvSpPr/>
          <p:nvPr/>
        </p:nvSpPr>
        <p:spPr>
          <a:xfrm>
            <a:off x="1371489" y="3543476"/>
            <a:ext cx="995700" cy="9768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5" name="Google Shape;985;ga5a98a7ade_0_788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6" name="Google Shape;986;ga5a98a7ade_0_788"/>
          <p:cNvSpPr/>
          <p:nvPr/>
        </p:nvSpPr>
        <p:spPr>
          <a:xfrm>
            <a:off x="3362416" y="5496836"/>
            <a:ext cx="995700" cy="9768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7" name="Google Shape;987;ga5a98a7ade_0_788"/>
          <p:cNvSpPr/>
          <p:nvPr/>
        </p:nvSpPr>
        <p:spPr>
          <a:xfrm>
            <a:off x="3362416" y="4520155"/>
            <a:ext cx="995700" cy="9768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8" name="Google Shape;988;ga5a98a7ade_0_788"/>
          <p:cNvPicPr preferRelativeResize="0"/>
          <p:nvPr/>
        </p:nvPicPr>
        <p:blipFill rotWithShape="1">
          <a:blip r:embed="rId3">
            <a:alphaModFix/>
          </a:blip>
          <a:srcRect b="2610" l="5620" r="36435" t="3156"/>
          <a:stretch/>
        </p:blipFill>
        <p:spPr>
          <a:xfrm>
            <a:off x="4695665" y="0"/>
            <a:ext cx="74963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a5a98a7ade_0_801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5" name="Google Shape;995;ga5a98a7ade_0_801"/>
          <p:cNvSpPr/>
          <p:nvPr/>
        </p:nvSpPr>
        <p:spPr>
          <a:xfrm>
            <a:off x="376025" y="3543475"/>
            <a:ext cx="995700" cy="9768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6" name="Google Shape;996;ga5a98a7ade_0_801"/>
          <p:cNvSpPr/>
          <p:nvPr/>
        </p:nvSpPr>
        <p:spPr>
          <a:xfrm>
            <a:off x="1371489" y="3543476"/>
            <a:ext cx="995700" cy="9768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7" name="Google Shape;997;ga5a98a7ade_0_801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8" name="Google Shape;998;ga5a98a7ade_0_801"/>
          <p:cNvSpPr/>
          <p:nvPr/>
        </p:nvSpPr>
        <p:spPr>
          <a:xfrm>
            <a:off x="3362416" y="5496836"/>
            <a:ext cx="995700" cy="9768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9" name="Google Shape;999;ga5a98a7ade_0_801"/>
          <p:cNvSpPr/>
          <p:nvPr/>
        </p:nvSpPr>
        <p:spPr>
          <a:xfrm>
            <a:off x="2366952" y="4520155"/>
            <a:ext cx="995700" cy="9768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0" name="Google Shape;1000;ga5a98a7ade_0_801"/>
          <p:cNvSpPr/>
          <p:nvPr/>
        </p:nvSpPr>
        <p:spPr>
          <a:xfrm>
            <a:off x="3362416" y="4520155"/>
            <a:ext cx="995700" cy="9768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1" name="Google Shape;1001;ga5a98a7ade_0_801"/>
          <p:cNvPicPr preferRelativeResize="0"/>
          <p:nvPr/>
        </p:nvPicPr>
        <p:blipFill rotWithShape="1">
          <a:blip r:embed="rId3">
            <a:alphaModFix/>
          </a:blip>
          <a:srcRect b="2716" l="5688" r="36497" t="3271"/>
          <a:stretch/>
        </p:blipFill>
        <p:spPr>
          <a:xfrm>
            <a:off x="4694140" y="0"/>
            <a:ext cx="74978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a5a98a7ade_0_749"/>
          <p:cNvSpPr txBox="1"/>
          <p:nvPr/>
        </p:nvSpPr>
        <p:spPr>
          <a:xfrm>
            <a:off x="156627" y="352425"/>
            <a:ext cx="420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</a:t>
            </a:r>
            <a:r>
              <a:rPr i="0" lang="en-US" sz="22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2200" u="none" cap="none" strike="noStrike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2200">
                <a:solidFill>
                  <a:srgbClr val="2F5496"/>
                </a:solidFill>
                <a:latin typeface="Roboto"/>
                <a:ea typeface="Roboto"/>
                <a:cs typeface="Roboto"/>
                <a:sym typeface="Roboto"/>
              </a:rPr>
              <a:t>MATERIAL</a:t>
            </a:r>
            <a:endParaRPr i="0" sz="2200" u="none" cap="none" strike="noStrike">
              <a:solidFill>
                <a:srgbClr val="2F5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8" name="Google Shape;1008;ga5a98a7ade_0_749"/>
          <p:cNvSpPr/>
          <p:nvPr/>
        </p:nvSpPr>
        <p:spPr>
          <a:xfrm>
            <a:off x="376025" y="3543475"/>
            <a:ext cx="995700" cy="976800"/>
          </a:xfrm>
          <a:prstGeom prst="rect">
            <a:avLst/>
          </a:prstGeom>
          <a:solidFill>
            <a:srgbClr val="8566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ARTES DEL ESPECTÁCULO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9" name="Google Shape;1009;ga5a98a7ade_0_749"/>
          <p:cNvSpPr/>
          <p:nvPr/>
        </p:nvSpPr>
        <p:spPr>
          <a:xfrm>
            <a:off x="1371489" y="3543476"/>
            <a:ext cx="995700" cy="976800"/>
          </a:xfrm>
          <a:prstGeom prst="rect">
            <a:avLst/>
          </a:prstGeom>
          <a:solidFill>
            <a:srgbClr val="894F1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CONOCIMIENTOS Y USOS RELACIONADOS CON LA NATURALEZA Y EL UNIVERSO</a:t>
            </a:r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0" name="Google Shape;1010;ga5a98a7ade_0_749"/>
          <p:cNvSpPr/>
          <p:nvPr/>
        </p:nvSpPr>
        <p:spPr>
          <a:xfrm>
            <a:off x="2366952" y="3543475"/>
            <a:ext cx="995700" cy="976800"/>
          </a:xfrm>
          <a:prstGeom prst="rect">
            <a:avLst/>
          </a:prstGeom>
          <a:solidFill>
            <a:srgbClr val="779E8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TÉCNICAS ARTESANALES TRADICIONALES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1" name="Google Shape;1011;ga5a98a7ade_0_749"/>
          <p:cNvSpPr/>
          <p:nvPr/>
        </p:nvSpPr>
        <p:spPr>
          <a:xfrm>
            <a:off x="3362416" y="5496836"/>
            <a:ext cx="995700" cy="976800"/>
          </a:xfrm>
          <a:prstGeom prst="rect">
            <a:avLst/>
          </a:prstGeom>
          <a:solidFill>
            <a:srgbClr val="72639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PCI ASOCIADO A LOS BARRIOS CULTURALES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2" name="Google Shape;1012;ga5a98a7ade_0_749"/>
          <p:cNvSpPr/>
          <p:nvPr/>
        </p:nvSpPr>
        <p:spPr>
          <a:xfrm>
            <a:off x="2366952" y="4520155"/>
            <a:ext cx="995700" cy="9768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TRADICIONES Y EXPRESIONES ORALES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3" name="Google Shape;1013;ga5a98a7ade_0_749"/>
          <p:cNvSpPr/>
          <p:nvPr/>
        </p:nvSpPr>
        <p:spPr>
          <a:xfrm>
            <a:off x="1371489" y="4520155"/>
            <a:ext cx="995700" cy="976800"/>
          </a:xfrm>
          <a:prstGeom prst="rect">
            <a:avLst/>
          </a:prstGeom>
          <a:solidFill>
            <a:srgbClr val="36536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USOS SOCIALES, RITUALES Y ACTOS FESTIVOS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4" name="Google Shape;1014;ga5a98a7ade_0_749"/>
          <p:cNvSpPr/>
          <p:nvPr/>
        </p:nvSpPr>
        <p:spPr>
          <a:xfrm>
            <a:off x="3362416" y="4520155"/>
            <a:ext cx="995700" cy="976800"/>
          </a:xfrm>
          <a:prstGeom prst="rect">
            <a:avLst/>
          </a:prstGeom>
          <a:solidFill>
            <a:srgbClr val="E9AE7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PATRIMONIO ALIMENTARIO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5" name="Google Shape;1015;ga5a98a7ade_0_749"/>
          <p:cNvPicPr preferRelativeResize="0"/>
          <p:nvPr/>
        </p:nvPicPr>
        <p:blipFill rotWithShape="1">
          <a:blip r:embed="rId3">
            <a:alphaModFix/>
          </a:blip>
          <a:srcRect b="2729" l="5689" r="36433" t="3152"/>
          <a:stretch/>
        </p:blipFill>
        <p:spPr>
          <a:xfrm>
            <a:off x="4694901" y="0"/>
            <a:ext cx="74971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a5a98a7ade_0_464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1" name="Google Shape;1021;ga5a98a7ade_0_4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ga5a98a7ade_0_464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ga5a98a7ade_0_464"/>
          <p:cNvSpPr txBox="1"/>
          <p:nvPr/>
        </p:nvSpPr>
        <p:spPr>
          <a:xfrm>
            <a:off x="2149400" y="6225900"/>
            <a:ext cx="88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AMENAZAS </a:t>
            </a:r>
            <a:endParaRPr sz="11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4" name="Google Shape;1024;ga5a98a7ade_0_464"/>
          <p:cNvSpPr txBox="1"/>
          <p:nvPr/>
        </p:nvSpPr>
        <p:spPr>
          <a:xfrm>
            <a:off x="7439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156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175" y="3721987"/>
            <a:ext cx="4634447" cy="30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1126" y="3940862"/>
            <a:ext cx="4699651" cy="26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37"/>
          <p:cNvSpPr/>
          <p:nvPr/>
        </p:nvSpPr>
        <p:spPr>
          <a:xfrm>
            <a:off x="217936" y="823707"/>
            <a:ext cx="97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Identifique los principales riesgos y amenazas de los patrimonios:</a:t>
            </a:r>
            <a:endParaRPr i="0" sz="2200" u="none" cap="none" strike="noStrike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32" name="Google Shape;1032;p37"/>
          <p:cNvSpPr/>
          <p:nvPr/>
        </p:nvSpPr>
        <p:spPr>
          <a:xfrm>
            <a:off x="172052" y="318850"/>
            <a:ext cx="21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AMENAZAS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3" name="Google Shape;103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7050" y="1846349"/>
            <a:ext cx="4494676" cy="24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37"/>
          <p:cNvSpPr/>
          <p:nvPr/>
        </p:nvSpPr>
        <p:spPr>
          <a:xfrm>
            <a:off x="7439524" y="3849775"/>
            <a:ext cx="261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 Natural </a:t>
            </a:r>
            <a:endParaRPr b="1" i="0" sz="20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1644595" y="3721965"/>
            <a:ext cx="261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 Material</a:t>
            </a:r>
            <a:endParaRPr b="1" i="0" sz="20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6" name="Google Shape;1036;p37"/>
          <p:cNvSpPr/>
          <p:nvPr/>
        </p:nvSpPr>
        <p:spPr>
          <a:xfrm>
            <a:off x="4698401" y="1564350"/>
            <a:ext cx="32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Patrimonio Inmaterial</a:t>
            </a:r>
            <a:endParaRPr b="1" i="0" sz="20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9"/>
          <p:cNvSpPr/>
          <p:nvPr/>
        </p:nvSpPr>
        <p:spPr>
          <a:xfrm>
            <a:off x="1235765" y="1001019"/>
            <a:ext cx="9720470" cy="108619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39"/>
          <p:cNvSpPr/>
          <p:nvPr/>
        </p:nvSpPr>
        <p:spPr>
          <a:xfrm>
            <a:off x="172052" y="318850"/>
            <a:ext cx="21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AMENAZAS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43" name="Google Shape;10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6272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39"/>
          <p:cNvSpPr/>
          <p:nvPr/>
        </p:nvSpPr>
        <p:spPr>
          <a:xfrm>
            <a:off x="172042" y="793185"/>
            <a:ext cx="9720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</a:t>
            </a:r>
            <a:r>
              <a:rPr b="1" lang="en-US" sz="19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19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CENTRO HISTÓRICO DE ASUNCIÓN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9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¿QUÉ Y QUIÉNES AMENAZAN A NUESTRO PATRIMONIO?</a:t>
            </a:r>
            <a:endParaRPr i="0" sz="1900" u="none" cap="none" strike="noStrike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5" name="Google Shape;1045;p39"/>
          <p:cNvSpPr/>
          <p:nvPr/>
        </p:nvSpPr>
        <p:spPr>
          <a:xfrm>
            <a:off x="172052" y="318850"/>
            <a:ext cx="21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AMENAZAS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603"/>
            <a:ext cx="12191999" cy="6799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41"/>
          <p:cNvSpPr/>
          <p:nvPr/>
        </p:nvSpPr>
        <p:spPr>
          <a:xfrm>
            <a:off x="172042" y="793185"/>
            <a:ext cx="9720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2 LOMA SAN GERÓNIMO Y ZONA PORTUÁRIA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9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¿QUÉ Y QUIÉNES AMENAZAN A NUESTRO PATRIMONIO?</a:t>
            </a:r>
            <a:endParaRPr i="0" sz="1900" u="none" cap="none" strike="noStrike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52" name="Google Shape;1052;p41"/>
          <p:cNvSpPr/>
          <p:nvPr/>
        </p:nvSpPr>
        <p:spPr>
          <a:xfrm>
            <a:off x="172052" y="318850"/>
            <a:ext cx="21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AMENAZAS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793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43"/>
          <p:cNvSpPr/>
          <p:nvPr/>
        </p:nvSpPr>
        <p:spPr>
          <a:xfrm>
            <a:off x="172042" y="789814"/>
            <a:ext cx="9720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3 CHACARITA ALTA Y PARQUE CABALLERO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9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¿QUÉ Y QUIÉNES AMENAZAN A NUESTRO PATRIMONIO?</a:t>
            </a:r>
            <a:endParaRPr i="0" sz="1900" u="none" cap="none" strike="noStrike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59" name="Google Shape;1059;p43"/>
          <p:cNvSpPr/>
          <p:nvPr/>
        </p:nvSpPr>
        <p:spPr>
          <a:xfrm>
            <a:off x="172052" y="318850"/>
            <a:ext cx="21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AMENAZAS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1264356" y="1755422"/>
            <a:ext cx="2506200" cy="3623700"/>
          </a:xfrm>
          <a:prstGeom prst="roundRect">
            <a:avLst>
              <a:gd fmla="val 16667" name="adj"/>
            </a:avLst>
          </a:prstGeom>
          <a:solidFill>
            <a:srgbClr val="94C0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1335977" y="1665278"/>
            <a:ext cx="614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i="0" lang="en-US" sz="66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 i="0" sz="66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300" y="2953840"/>
            <a:ext cx="2266500" cy="2682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52" name="Google Shape;152;p8"/>
          <p:cNvSpPr txBox="1"/>
          <p:nvPr/>
        </p:nvSpPr>
        <p:spPr>
          <a:xfrm>
            <a:off x="1854652" y="2033866"/>
            <a:ext cx="199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MARCO LOCAL DE ACTUACIÓN</a:t>
            </a:r>
            <a:endParaRPr b="1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3" name="Google Shape;153;p8"/>
          <p:cNvCxnSpPr/>
          <p:nvPr/>
        </p:nvCxnSpPr>
        <p:spPr>
          <a:xfrm>
            <a:off x="1083733" y="6087533"/>
            <a:ext cx="10374600" cy="0"/>
          </a:xfrm>
          <a:prstGeom prst="straightConnector1">
            <a:avLst/>
          </a:prstGeom>
          <a:noFill/>
          <a:ln cap="flat" cmpd="sng" w="38100">
            <a:solidFill>
              <a:srgbClr val="1F386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" name="Google Shape;154;p8"/>
          <p:cNvSpPr/>
          <p:nvPr/>
        </p:nvSpPr>
        <p:spPr>
          <a:xfrm>
            <a:off x="4757924" y="1755422"/>
            <a:ext cx="2506200" cy="3623700"/>
          </a:xfrm>
          <a:prstGeom prst="roundRect">
            <a:avLst>
              <a:gd fmla="val 16667" name="adj"/>
            </a:avLst>
          </a:prstGeom>
          <a:solidFill>
            <a:srgbClr val="4968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4829545" y="1665278"/>
            <a:ext cx="614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i="0" lang="en-US" sz="66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 i="0" sz="66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5384670" y="2033866"/>
            <a:ext cx="199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RETOS Y OPORTUNIDADES</a:t>
            </a:r>
            <a:endParaRPr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0425" y="2942900"/>
            <a:ext cx="2266500" cy="2682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58" name="Google Shape;158;p8"/>
          <p:cNvSpPr/>
          <p:nvPr/>
        </p:nvSpPr>
        <p:spPr>
          <a:xfrm>
            <a:off x="8302507" y="1755422"/>
            <a:ext cx="2506200" cy="3623700"/>
          </a:xfrm>
          <a:prstGeom prst="roundRect">
            <a:avLst>
              <a:gd fmla="val 16667" name="adj"/>
            </a:avLst>
          </a:prstGeom>
          <a:solidFill>
            <a:srgbClr val="0F30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8374128" y="1665278"/>
            <a:ext cx="614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i="0" lang="en-US" sz="66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 i="0" sz="66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8929253" y="2033866"/>
            <a:ext cx="199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ESTRATEGIA DE INVERSIÓN</a:t>
            </a:r>
            <a:endParaRPr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5">
            <a:alphaModFix/>
          </a:blip>
          <a:srcRect b="4874" l="0" r="2046" t="0"/>
          <a:stretch/>
        </p:blipFill>
        <p:spPr>
          <a:xfrm>
            <a:off x="8795000" y="2953850"/>
            <a:ext cx="2266500" cy="2682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62" name="Google Shape;162;p8"/>
          <p:cNvSpPr txBox="1"/>
          <p:nvPr/>
        </p:nvSpPr>
        <p:spPr>
          <a:xfrm>
            <a:off x="5270459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367898" y="284175"/>
            <a:ext cx="5604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9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FASES DEL PROGRAMA</a:t>
            </a:r>
            <a:endParaRPr i="0" sz="29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8169250" y="1354900"/>
            <a:ext cx="3171900" cy="4324200"/>
          </a:xfrm>
          <a:prstGeom prst="rect">
            <a:avLst/>
          </a:prstGeom>
          <a:solidFill>
            <a:srgbClr val="FFFFFF">
              <a:alpha val="61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"/>
          <p:cNvSpPr/>
          <p:nvPr/>
        </p:nvSpPr>
        <p:spPr>
          <a:xfrm>
            <a:off x="1012300" y="1546600"/>
            <a:ext cx="3171900" cy="4324200"/>
          </a:xfrm>
          <a:prstGeom prst="rect">
            <a:avLst/>
          </a:prstGeom>
          <a:solidFill>
            <a:srgbClr val="FFFFFF">
              <a:alpha val="61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6491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45"/>
          <p:cNvSpPr/>
          <p:nvPr/>
        </p:nvSpPr>
        <p:spPr>
          <a:xfrm>
            <a:off x="172042" y="780505"/>
            <a:ext cx="972047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9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SECTOR 4-5 CHACARITA BAJA, COSTANERA Y BAHÍA DE ASUNCIÓN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900" u="none" cap="none" strike="noStrike">
                <a:solidFill>
                  <a:srgbClr val="1F3864"/>
                </a:solidFill>
                <a:latin typeface="Roboto Light"/>
                <a:ea typeface="Roboto Light"/>
                <a:cs typeface="Roboto Light"/>
                <a:sym typeface="Roboto Light"/>
              </a:rPr>
              <a:t>¿QUÉ Y QUIÉNES AMENAZAN A NUESTRO PATRIMONIO?</a:t>
            </a:r>
            <a:endParaRPr i="0" sz="1900" u="none" cap="none" strike="noStrike">
              <a:solidFill>
                <a:srgbClr val="1F386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6" name="Google Shape;1066;p45"/>
          <p:cNvSpPr/>
          <p:nvPr/>
        </p:nvSpPr>
        <p:spPr>
          <a:xfrm>
            <a:off x="172052" y="318850"/>
            <a:ext cx="21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AMENAZAS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a5a98a7ade_0_472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2" name="Google Shape;1072;ga5a98a7ade_0_4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ga5a98a7ade_0_472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ga5a98a7ade_0_472"/>
          <p:cNvSpPr txBox="1"/>
          <p:nvPr/>
        </p:nvSpPr>
        <p:spPr>
          <a:xfrm>
            <a:off x="2149400" y="6225900"/>
            <a:ext cx="88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INDICADORES </a:t>
            </a:r>
            <a:endParaRPr sz="11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5" name="Google Shape;1075;ga5a98a7ade_0_472"/>
          <p:cNvSpPr txBox="1"/>
          <p:nvPr/>
        </p:nvSpPr>
        <p:spPr>
          <a:xfrm>
            <a:off x="7439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156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87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081" name="Google Shape;1081;p87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87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83" name="Google Shape;1083;p87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084" name="Google Shape;1084;p87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5" name="Google Shape;1085;p87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6" name="Google Shape;1086;p87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87" name="Google Shape;1087;p87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oogle Shape;1092;ga5be5290ec_0_3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093" name="Google Shape;1093;ga5be5290ec_0_3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ga5be5290ec_0_3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95" name="Google Shape;1095;ga5be5290ec_0_3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096" name="Google Shape;1096;ga5be5290ec_0_3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7" name="Google Shape;1097;ga5be5290ec_0_3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8" name="Google Shape;1098;ga5be5290ec_0_3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99" name="Google Shape;1099;ga5be5290ec_0_3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00" name="Google Shape;1100;ga5be5290ec_0_3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101" name="Google Shape;1101;ga5be5290ec_0_3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ga5be5290ec_0_3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ga5be5290ec_0_3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04" name="Google Shape;1104;ga5be5290ec_0_3"/>
            <p:cNvPicPr preferRelativeResize="0"/>
            <p:nvPr/>
          </p:nvPicPr>
          <p:blipFill rotWithShape="1">
            <a:blip r:embed="rId6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ga5be5290ec_0_3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ga5be5290ec_0_30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111" name="Google Shape;1111;ga5be5290ec_0_30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ga5be5290ec_0_30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113" name="Google Shape;1113;ga5be5290ec_0_30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114" name="Google Shape;1114;ga5be5290ec_0_30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5" name="Google Shape;1115;ga5be5290ec_0_30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6" name="Google Shape;1116;ga5be5290ec_0_30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17" name="Google Shape;1117;ga5be5290ec_0_30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18" name="Google Shape;1118;ga5be5290ec_0_30"/>
          <p:cNvGrpSpPr/>
          <p:nvPr/>
        </p:nvGrpSpPr>
        <p:grpSpPr>
          <a:xfrm>
            <a:off x="4975038" y="847175"/>
            <a:ext cx="2251406" cy="5202000"/>
            <a:chOff x="2639513" y="847175"/>
            <a:chExt cx="2251406" cy="5202000"/>
          </a:xfrm>
        </p:grpSpPr>
        <p:sp>
          <p:nvSpPr>
            <p:cNvPr id="1119" name="Google Shape;1119;ga5be5290ec_0_30"/>
            <p:cNvSpPr/>
            <p:nvPr/>
          </p:nvSpPr>
          <p:spPr>
            <a:xfrm>
              <a:off x="2694919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ga5be5290ec_0_30"/>
            <p:cNvSpPr txBox="1"/>
            <p:nvPr/>
          </p:nvSpPr>
          <p:spPr>
            <a:xfrm>
              <a:off x="2836965" y="3142830"/>
              <a:ext cx="1967700" cy="25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Gobernanza transparente y participativa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Planificación flexible e integrada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Financiación auto-sostenible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1" name="Google Shape;1121;ga5be5290ec_0_30"/>
            <p:cNvSpPr/>
            <p:nvPr/>
          </p:nvSpPr>
          <p:spPr>
            <a:xfrm>
              <a:off x="2639513" y="2313820"/>
              <a:ext cx="2238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COLABORATIVO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22" name="Google Shape;1122;ga5be5290ec_0_30"/>
            <p:cNvPicPr preferRelativeResize="0"/>
            <p:nvPr/>
          </p:nvPicPr>
          <p:blipFill rotWithShape="1">
            <a:blip r:embed="rId6">
              <a:alphaModFix/>
            </a:blip>
            <a:srcRect b="13651" l="0" r="0" t="0"/>
            <a:stretch/>
          </p:blipFill>
          <p:spPr>
            <a:xfrm>
              <a:off x="3427443" y="1434395"/>
              <a:ext cx="730973" cy="631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3" name="Google Shape;1123;ga5be5290ec_0_30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124" name="Google Shape;1124;ga5be5290ec_0_30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ga5be5290ec_0_30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a5be5290ec_0_30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27" name="Google Shape;1127;ga5be5290ec_0_30"/>
            <p:cNvPicPr preferRelativeResize="0"/>
            <p:nvPr/>
          </p:nvPicPr>
          <p:blipFill rotWithShape="1">
            <a:blip r:embed="rId7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8" name="Google Shape;1128;ga5be5290ec_0_30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ga5be5290ec_0_57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134" name="Google Shape;1134;ga5be5290ec_0_57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ga5be5290ec_0_57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136" name="Google Shape;1136;ga5be5290ec_0_57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137" name="Google Shape;1137;ga5be5290ec_0_57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8" name="Google Shape;1138;ga5be5290ec_0_57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9" name="Google Shape;1139;ga5be5290ec_0_57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40" name="Google Shape;1140;ga5be5290ec_0_57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41" name="Google Shape;1141;ga5be5290ec_0_57"/>
          <p:cNvGrpSpPr/>
          <p:nvPr/>
        </p:nvGrpSpPr>
        <p:grpSpPr>
          <a:xfrm>
            <a:off x="4975038" y="847175"/>
            <a:ext cx="2251406" cy="5202000"/>
            <a:chOff x="2639513" y="847175"/>
            <a:chExt cx="2251406" cy="5202000"/>
          </a:xfrm>
        </p:grpSpPr>
        <p:sp>
          <p:nvSpPr>
            <p:cNvPr id="1142" name="Google Shape;1142;ga5be5290ec_0_57"/>
            <p:cNvSpPr/>
            <p:nvPr/>
          </p:nvSpPr>
          <p:spPr>
            <a:xfrm>
              <a:off x="2694919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ga5be5290ec_0_57"/>
            <p:cNvSpPr txBox="1"/>
            <p:nvPr/>
          </p:nvSpPr>
          <p:spPr>
            <a:xfrm>
              <a:off x="2836965" y="3142830"/>
              <a:ext cx="1967700" cy="25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Gobernanza transparente y participativa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Planificación flexible e integrada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Financiación auto-sostenible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4" name="Google Shape;1144;ga5be5290ec_0_57"/>
            <p:cNvSpPr/>
            <p:nvPr/>
          </p:nvSpPr>
          <p:spPr>
            <a:xfrm>
              <a:off x="2639513" y="2313820"/>
              <a:ext cx="2238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COLABORATIVO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45" name="Google Shape;1145;ga5be5290ec_0_57"/>
            <p:cNvPicPr preferRelativeResize="0"/>
            <p:nvPr/>
          </p:nvPicPr>
          <p:blipFill rotWithShape="1">
            <a:blip r:embed="rId6">
              <a:alphaModFix/>
            </a:blip>
            <a:srcRect b="13651" l="0" r="0" t="0"/>
            <a:stretch/>
          </p:blipFill>
          <p:spPr>
            <a:xfrm>
              <a:off x="3427443" y="1434395"/>
              <a:ext cx="730973" cy="631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6" name="Google Shape;1146;ga5be5290ec_0_57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147" name="Google Shape;1147;ga5be5290ec_0_57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ga5be5290ec_0_57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ga5be5290ec_0_57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50" name="Google Shape;1150;ga5be5290ec_0_57"/>
            <p:cNvPicPr preferRelativeResize="0"/>
            <p:nvPr/>
          </p:nvPicPr>
          <p:blipFill rotWithShape="1">
            <a:blip r:embed="rId7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1" name="Google Shape;1151;ga5be5290ec_0_57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52" name="Google Shape;1152;ga5be5290ec_0_57"/>
          <p:cNvGrpSpPr/>
          <p:nvPr/>
        </p:nvGrpSpPr>
        <p:grpSpPr>
          <a:xfrm>
            <a:off x="7311407" y="847175"/>
            <a:ext cx="2196000" cy="5202000"/>
            <a:chOff x="7311407" y="847175"/>
            <a:chExt cx="2196000" cy="5202000"/>
          </a:xfrm>
        </p:grpSpPr>
        <p:sp>
          <p:nvSpPr>
            <p:cNvPr id="1153" name="Google Shape;1153;ga5be5290ec_0_57"/>
            <p:cNvSpPr/>
            <p:nvPr/>
          </p:nvSpPr>
          <p:spPr>
            <a:xfrm>
              <a:off x="7311407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38100">
              <a:solidFill>
                <a:srgbClr val="779E8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a5be5290ec_0_57"/>
            <p:cNvSpPr txBox="1"/>
            <p:nvPr/>
          </p:nvSpPr>
          <p:spPr>
            <a:xfrm>
              <a:off x="7337691" y="3217767"/>
              <a:ext cx="2052300" cy="28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Reutilización de infraestructura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Conectividad alternativa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Uso eficiente de recursos naturales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Gestión urbana inteligente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5" name="Google Shape;1155;ga5be5290ec_0_57"/>
            <p:cNvSpPr/>
            <p:nvPr/>
          </p:nvSpPr>
          <p:spPr>
            <a:xfrm>
              <a:off x="7452375" y="2410822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ECOEFICIENTE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56" name="Google Shape;1156;ga5be5290ec_0_57"/>
            <p:cNvPicPr preferRelativeResize="0"/>
            <p:nvPr/>
          </p:nvPicPr>
          <p:blipFill rotWithShape="1">
            <a:blip r:embed="rId8">
              <a:alphaModFix/>
            </a:blip>
            <a:srcRect b="17965" l="0" r="0" t="0"/>
            <a:stretch/>
          </p:blipFill>
          <p:spPr>
            <a:xfrm>
              <a:off x="7911250" y="1432300"/>
              <a:ext cx="1013023" cy="83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ga5be5290ec_0_84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162" name="Google Shape;1162;ga5be5290ec_0_84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ga5be5290ec_0_84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164" name="Google Shape;1164;ga5be5290ec_0_84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165" name="Google Shape;1165;ga5be5290ec_0_84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6" name="Google Shape;1166;ga5be5290ec_0_84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7" name="Google Shape;1167;ga5be5290ec_0_84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68" name="Google Shape;1168;ga5be5290ec_0_84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69" name="Google Shape;1169;ga5be5290ec_0_84"/>
          <p:cNvGrpSpPr/>
          <p:nvPr/>
        </p:nvGrpSpPr>
        <p:grpSpPr>
          <a:xfrm>
            <a:off x="4975038" y="847175"/>
            <a:ext cx="2251406" cy="5202000"/>
            <a:chOff x="2639513" y="847175"/>
            <a:chExt cx="2251406" cy="5202000"/>
          </a:xfrm>
        </p:grpSpPr>
        <p:sp>
          <p:nvSpPr>
            <p:cNvPr id="1170" name="Google Shape;1170;ga5be5290ec_0_84"/>
            <p:cNvSpPr/>
            <p:nvPr/>
          </p:nvSpPr>
          <p:spPr>
            <a:xfrm>
              <a:off x="2694919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ga5be5290ec_0_84"/>
            <p:cNvSpPr txBox="1"/>
            <p:nvPr/>
          </p:nvSpPr>
          <p:spPr>
            <a:xfrm>
              <a:off x="2836965" y="3142830"/>
              <a:ext cx="1967700" cy="25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Gobernanza transparente y participativa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Planificación flexible e integrada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Financiación auto-sostenible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2" name="Google Shape;1172;ga5be5290ec_0_84"/>
            <p:cNvSpPr/>
            <p:nvPr/>
          </p:nvSpPr>
          <p:spPr>
            <a:xfrm>
              <a:off x="2639513" y="2313820"/>
              <a:ext cx="2238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COLABORATIVO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73" name="Google Shape;1173;ga5be5290ec_0_84"/>
            <p:cNvPicPr preferRelativeResize="0"/>
            <p:nvPr/>
          </p:nvPicPr>
          <p:blipFill rotWithShape="1">
            <a:blip r:embed="rId6">
              <a:alphaModFix/>
            </a:blip>
            <a:srcRect b="13651" l="0" r="0" t="0"/>
            <a:stretch/>
          </p:blipFill>
          <p:spPr>
            <a:xfrm>
              <a:off x="3427443" y="1434395"/>
              <a:ext cx="730973" cy="631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4" name="Google Shape;1174;ga5be5290ec_0_84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175" name="Google Shape;1175;ga5be5290ec_0_84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a5be5290ec_0_84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ga5be5290ec_0_84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78" name="Google Shape;1178;ga5be5290ec_0_84"/>
            <p:cNvPicPr preferRelativeResize="0"/>
            <p:nvPr/>
          </p:nvPicPr>
          <p:blipFill rotWithShape="1">
            <a:blip r:embed="rId7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9" name="Google Shape;1179;ga5be5290ec_0_84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0" name="Google Shape;1180;ga5be5290ec_0_84"/>
          <p:cNvGrpSpPr/>
          <p:nvPr/>
        </p:nvGrpSpPr>
        <p:grpSpPr>
          <a:xfrm>
            <a:off x="9619613" y="847175"/>
            <a:ext cx="2200547" cy="5434855"/>
            <a:chOff x="5003163" y="847175"/>
            <a:chExt cx="2200547" cy="5434855"/>
          </a:xfrm>
        </p:grpSpPr>
        <p:sp>
          <p:nvSpPr>
            <p:cNvPr id="1181" name="Google Shape;1181;ga5be5290ec_0_84"/>
            <p:cNvSpPr/>
            <p:nvPr/>
          </p:nvSpPr>
          <p:spPr>
            <a:xfrm>
              <a:off x="5003163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ga5be5290ec_0_84"/>
            <p:cNvSpPr txBox="1"/>
            <p:nvPr/>
          </p:nvSpPr>
          <p:spPr>
            <a:xfrm>
              <a:off x="5141210" y="3142830"/>
              <a:ext cx="2062500" cy="31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Capacidad de respuesta a amenazas y exposición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Reducción de vulnerabilidad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Capacidad adaptativa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Conocimiento local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714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3" name="Google Shape;1183;ga5be5290ec_0_84"/>
            <p:cNvSpPr/>
            <p:nvPr/>
          </p:nvSpPr>
          <p:spPr>
            <a:xfrm>
              <a:off x="5111162" y="2345934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RESILIENTE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A picture containing shape&#10;&#10;Description automatically generated" id="1184" name="Google Shape;1184;ga5be5290ec_0_84"/>
            <p:cNvPicPr preferRelativeResize="0"/>
            <p:nvPr/>
          </p:nvPicPr>
          <p:blipFill rotWithShape="1">
            <a:blip r:embed="rId8">
              <a:alphaModFix/>
            </a:blip>
            <a:srcRect b="20000" l="0" r="0" t="0"/>
            <a:stretch/>
          </p:blipFill>
          <p:spPr>
            <a:xfrm>
              <a:off x="5537192" y="1344852"/>
              <a:ext cx="1071487" cy="8571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5" name="Google Shape;1185;ga5be5290ec_0_84"/>
          <p:cNvGrpSpPr/>
          <p:nvPr/>
        </p:nvGrpSpPr>
        <p:grpSpPr>
          <a:xfrm>
            <a:off x="7311407" y="847175"/>
            <a:ext cx="2196000" cy="5202000"/>
            <a:chOff x="7311407" y="847175"/>
            <a:chExt cx="2196000" cy="5202000"/>
          </a:xfrm>
        </p:grpSpPr>
        <p:sp>
          <p:nvSpPr>
            <p:cNvPr id="1186" name="Google Shape;1186;ga5be5290ec_0_84"/>
            <p:cNvSpPr/>
            <p:nvPr/>
          </p:nvSpPr>
          <p:spPr>
            <a:xfrm>
              <a:off x="7311407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38100">
              <a:solidFill>
                <a:srgbClr val="779E8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ga5be5290ec_0_84"/>
            <p:cNvSpPr txBox="1"/>
            <p:nvPr/>
          </p:nvSpPr>
          <p:spPr>
            <a:xfrm>
              <a:off x="7337691" y="3217767"/>
              <a:ext cx="2052300" cy="28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Reutilización de infraestructura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Conectividad alternativa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Uso eficiente de recursos naturales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Gestión urbana inteligente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8" name="Google Shape;1188;ga5be5290ec_0_84"/>
            <p:cNvSpPr/>
            <p:nvPr/>
          </p:nvSpPr>
          <p:spPr>
            <a:xfrm>
              <a:off x="7452375" y="2410822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ECOEFICIENTE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89" name="Google Shape;1189;ga5be5290ec_0_84"/>
            <p:cNvPicPr preferRelativeResize="0"/>
            <p:nvPr/>
          </p:nvPicPr>
          <p:blipFill rotWithShape="1">
            <a:blip r:embed="rId9">
              <a:alphaModFix/>
            </a:blip>
            <a:srcRect b="17965" l="0" r="0" t="0"/>
            <a:stretch/>
          </p:blipFill>
          <p:spPr>
            <a:xfrm>
              <a:off x="7911250" y="1432300"/>
              <a:ext cx="1013023" cy="83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a5be5290ec_0_111"/>
          <p:cNvSpPr txBox="1"/>
          <p:nvPr/>
        </p:nvSpPr>
        <p:spPr>
          <a:xfrm>
            <a:off x="520515" y="3127420"/>
            <a:ext cx="1851900" cy="3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5362"/>
              </a:buClr>
              <a:buSzPts val="1500"/>
              <a:buFont typeface="Roboto"/>
              <a:buChar char="•"/>
            </a:pPr>
            <a:r>
              <a:rPr i="0" lang="en-US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Tejido urbano accessible</a:t>
            </a:r>
            <a:endParaRPr sz="1100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5362"/>
              </a:buClr>
              <a:buSzPts val="1500"/>
              <a:buFont typeface="Roboto"/>
              <a:buChar char="•"/>
            </a:pPr>
            <a:r>
              <a:rPr i="0" lang="en-US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 Identidad cultural compartida</a:t>
            </a:r>
            <a:endParaRPr i="0" sz="15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5362"/>
              </a:buClr>
              <a:buSzPts val="1500"/>
              <a:buFont typeface="Roboto"/>
              <a:buChar char="•"/>
            </a:pPr>
            <a:r>
              <a:rPr i="0" lang="en-US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Inclusión y cohesión social </a:t>
            </a:r>
            <a:endParaRPr sz="1100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5362"/>
              </a:buClr>
              <a:buSzPts val="1500"/>
              <a:buFont typeface="Roboto"/>
              <a:buChar char="•"/>
            </a:pPr>
            <a:r>
              <a:rPr i="0" lang="en-US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rPr>
              <a:t>Integración espacial equitativa </a:t>
            </a:r>
            <a:endParaRPr i="0" sz="13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rgbClr val="3653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95" name="Google Shape;1195;ga5be5290ec_0_111"/>
          <p:cNvGrpSpPr/>
          <p:nvPr/>
        </p:nvGrpSpPr>
        <p:grpSpPr>
          <a:xfrm>
            <a:off x="781979" y="1411878"/>
            <a:ext cx="1405408" cy="715259"/>
            <a:chOff x="5577898" y="405825"/>
            <a:chExt cx="1405408" cy="715259"/>
          </a:xfrm>
        </p:grpSpPr>
        <p:pic>
          <p:nvPicPr>
            <p:cNvPr id="1196" name="Google Shape;1196;ga5be5290ec_0_111"/>
            <p:cNvPicPr preferRelativeResize="0"/>
            <p:nvPr/>
          </p:nvPicPr>
          <p:blipFill rotWithShape="1">
            <a:blip r:embed="rId3">
              <a:alphaModFix/>
            </a:blip>
            <a:srcRect b="15218" l="0" r="0" t="0"/>
            <a:stretch/>
          </p:blipFill>
          <p:spPr>
            <a:xfrm>
              <a:off x="5577898" y="418989"/>
              <a:ext cx="828133" cy="70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7" name="Google Shape;1197;ga5be5290ec_0_111"/>
            <p:cNvPicPr preferRelativeResize="0"/>
            <p:nvPr/>
          </p:nvPicPr>
          <p:blipFill rotWithShape="1">
            <a:blip r:embed="rId4">
              <a:alphaModFix/>
            </a:blip>
            <a:srcRect b="16001" l="0" r="0" t="0"/>
            <a:stretch/>
          </p:blipFill>
          <p:spPr>
            <a:xfrm>
              <a:off x="5866536" y="405825"/>
              <a:ext cx="828133" cy="695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8" name="Google Shape;1198;ga5be5290ec_0_111"/>
            <p:cNvPicPr preferRelativeResize="0"/>
            <p:nvPr/>
          </p:nvPicPr>
          <p:blipFill rotWithShape="1">
            <a:blip r:embed="rId5">
              <a:alphaModFix/>
            </a:blip>
            <a:srcRect b="15846" l="0" r="0" t="0"/>
            <a:stretch/>
          </p:blipFill>
          <p:spPr>
            <a:xfrm>
              <a:off x="6155173" y="414999"/>
              <a:ext cx="828133" cy="696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9" name="Google Shape;1199;ga5be5290ec_0_111"/>
          <p:cNvSpPr/>
          <p:nvPr/>
        </p:nvSpPr>
        <p:spPr>
          <a:xfrm>
            <a:off x="558810" y="2282981"/>
            <a:ext cx="1980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PATRIMONIO </a:t>
            </a:r>
            <a:endParaRPr b="1" sz="10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INCLUSIVO</a:t>
            </a:r>
            <a:endParaRPr b="1" sz="10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00" name="Google Shape;1200;ga5be5290ec_0_111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201" name="Google Shape;1201;ga5be5290ec_0_111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ga5be5290ec_0_111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203" name="Google Shape;1203;ga5be5290ec_0_111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204" name="Google Shape;1204;ga5be5290ec_0_111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5" name="Google Shape;1205;ga5be5290ec_0_111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6" name="Google Shape;1206;ga5be5290ec_0_111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07" name="Google Shape;1207;ga5be5290ec_0_111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a5a98a7ade_0_1052"/>
          <p:cNvSpPr/>
          <p:nvPr/>
        </p:nvSpPr>
        <p:spPr>
          <a:xfrm>
            <a:off x="5296636" y="5573486"/>
            <a:ext cx="4420200" cy="6123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edificios de uso público con accesibilidad universal </a:t>
            </a:r>
            <a:endParaRPr b="0" i="0" sz="16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ga5a98a7ade_0_1052"/>
          <p:cNvSpPr txBox="1"/>
          <p:nvPr/>
        </p:nvSpPr>
        <p:spPr>
          <a:xfrm>
            <a:off x="5247161" y="237225"/>
            <a:ext cx="44202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Municipalidad de Asunción.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ga5a98a7ade_0_1052"/>
          <p:cNvSpPr txBox="1"/>
          <p:nvPr/>
        </p:nvSpPr>
        <p:spPr>
          <a:xfrm>
            <a:off x="6202180" y="1444581"/>
            <a:ext cx="2510100" cy="25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3,75 %</a:t>
            </a:r>
            <a:endParaRPr b="1" i="0" sz="5400" u="none" cap="none" strike="noStrike">
              <a:solidFill>
                <a:srgbClr val="94C09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edificios de uso publico.</a:t>
            </a:r>
            <a:endParaRPr b="1" i="0" sz="1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Se contabilizan aproximadamente </a:t>
            </a:r>
            <a:r>
              <a:rPr b="1" i="0" lang="en-US" sz="14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160 </a:t>
            </a: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edificios tanto en dominio público como privado (servicios).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ga5a98a7ade_0_1052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ga5a98a7ade_0_105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Tejido urbano accesible y fortalecido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7" name="Google Shape;1217;ga5a98a7ade_0_105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218" name="Google Shape;1218;ga5a98a7ade_0_105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ga5a98a7ade_0_105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Accesibilidad universal al patrimonio</a:t>
            </a:r>
            <a:endParaRPr b="1" i="0" sz="2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0" name="Google Shape;1220;ga5a98a7ade_0_1052"/>
          <p:cNvPicPr preferRelativeResize="0"/>
          <p:nvPr/>
        </p:nvPicPr>
        <p:blipFill rotWithShape="1">
          <a:blip r:embed="rId3">
            <a:alphaModFix/>
          </a:blip>
          <a:srcRect b="15519" l="0" r="0" t="0"/>
          <a:stretch/>
        </p:blipFill>
        <p:spPr>
          <a:xfrm>
            <a:off x="6840402" y="4851400"/>
            <a:ext cx="793774" cy="67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ga5a98a7ade_0_1052"/>
          <p:cNvPicPr preferRelativeResize="0"/>
          <p:nvPr/>
        </p:nvPicPr>
        <p:blipFill rotWithShape="1">
          <a:blip r:embed="rId4">
            <a:alphaModFix/>
          </a:blip>
          <a:srcRect b="14559" l="0" r="0" t="0"/>
          <a:stretch/>
        </p:blipFill>
        <p:spPr>
          <a:xfrm>
            <a:off x="7499760" y="4851400"/>
            <a:ext cx="784901" cy="670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a5a98a7ade_0_1065"/>
          <p:cNvSpPr/>
          <p:nvPr/>
        </p:nvSpPr>
        <p:spPr>
          <a:xfrm>
            <a:off x="5296636" y="5573486"/>
            <a:ext cx="4420200" cy="6123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circuitos con accesibilidad universal continua 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(señalética, rebaje de soleras, etc.)</a:t>
            </a:r>
            <a:endParaRPr b="0" i="0" sz="16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ga5a98a7ade_0_1065"/>
          <p:cNvSpPr txBox="1"/>
          <p:nvPr/>
        </p:nvSpPr>
        <p:spPr>
          <a:xfrm>
            <a:off x="5296636" y="222800"/>
            <a:ext cx="44202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Relevamiento -.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ga5a98a7ade_0_1065"/>
          <p:cNvSpPr txBox="1"/>
          <p:nvPr/>
        </p:nvSpPr>
        <p:spPr>
          <a:xfrm>
            <a:off x="6050300" y="1271099"/>
            <a:ext cx="2510100" cy="25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0 %</a:t>
            </a:r>
            <a:endParaRPr b="1" i="0" sz="5400" u="none" cap="none" strike="noStrike">
              <a:solidFill>
                <a:srgbClr val="94C09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circuitos con accesibilidad CONTINUA</a:t>
            </a:r>
            <a:endParaRPr b="1" i="0" sz="1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En una extensión de </a:t>
            </a:r>
            <a:r>
              <a:rPr b="1" i="0" lang="en-US" sz="14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1,5 Km</a:t>
            </a: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, las veredas y paseos poseen rampas y pavimento podo táctil.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Pero son interrumpidas por las calzadas y no existen semáforos peatonales.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ga5a98a7ade_0_1065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ga5a98a7ade_0_1065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Tejido urbano accesible y fortalecido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1" name="Google Shape;1231;ga5a98a7ade_0_1065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232" name="Google Shape;1232;ga5a98a7ade_0_1065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ga5a98a7ade_0_1065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Accesibilidad universal al patrimonio</a:t>
            </a:r>
            <a:endParaRPr b="1" i="0" sz="2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4" name="Google Shape;1234;ga5a98a7ade_0_1065"/>
          <p:cNvPicPr preferRelativeResize="0"/>
          <p:nvPr/>
        </p:nvPicPr>
        <p:blipFill rotWithShape="1">
          <a:blip r:embed="rId3">
            <a:alphaModFix/>
          </a:blip>
          <a:srcRect b="14559" l="0" r="0" t="0"/>
          <a:stretch/>
        </p:blipFill>
        <p:spPr>
          <a:xfrm>
            <a:off x="7008488" y="4777915"/>
            <a:ext cx="897484" cy="766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5a98a7ade_0_233"/>
          <p:cNvSpPr txBox="1"/>
          <p:nvPr/>
        </p:nvSpPr>
        <p:spPr>
          <a:xfrm>
            <a:off x="245508" y="5379987"/>
            <a:ext cx="4563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CENTRO HISTÓRICO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Sector histórico cultural consolidado con trazado regular de interés monumental.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1" name="Google Shape;171;ga5a98a7ade_0_233"/>
          <p:cNvSpPr txBox="1"/>
          <p:nvPr/>
        </p:nvSpPr>
        <p:spPr>
          <a:xfrm>
            <a:off x="448625" y="4339300"/>
            <a:ext cx="435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LOMA SAN GERÓNIMO Y ZONA PORTUARIA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Interés urbano, turístico, social, natural y</a:t>
            </a:r>
            <a:r>
              <a:rPr lang="en-US" sz="1500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paisajístico.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2" name="Google Shape;172;ga5a98a7ade_0_233"/>
          <p:cNvSpPr txBox="1"/>
          <p:nvPr/>
        </p:nvSpPr>
        <p:spPr>
          <a:xfrm>
            <a:off x="673503" y="2227046"/>
            <a:ext cx="4130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COSTANERA Y CHACARITA BAJA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Sector de interés urbano, social, natural y de crecimiento futuro.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" name="Google Shape;173;ga5a98a7ade_0_233"/>
          <p:cNvSpPr txBox="1"/>
          <p:nvPr/>
        </p:nvSpPr>
        <p:spPr>
          <a:xfrm>
            <a:off x="673496" y="3439069"/>
            <a:ext cx="413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CHACARITA ALTA Y PARQUE CABALLERO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Interés urbano, socio- cultural y natural. 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4" name="Google Shape;174;ga5a98a7ade_0_233"/>
          <p:cNvSpPr txBox="1"/>
          <p:nvPr/>
        </p:nvSpPr>
        <p:spPr>
          <a:xfrm>
            <a:off x="637328" y="1257636"/>
            <a:ext cx="413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BAHÍA DE ASUNCIÓN Y BANCO SAN MIGUEL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500" u="none" cap="none" strike="noStrike">
                <a:solidFill>
                  <a:srgbClr val="172E4F"/>
                </a:solidFill>
                <a:latin typeface="Roboto Light"/>
                <a:ea typeface="Roboto Light"/>
                <a:cs typeface="Roboto Light"/>
                <a:sym typeface="Roboto Light"/>
              </a:rPr>
              <a:t>Interés natural y paisajístico.</a:t>
            </a:r>
            <a:endParaRPr i="0" sz="15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5" name="Google Shape;175;ga5a98a7ade_0_233"/>
          <p:cNvSpPr txBox="1"/>
          <p:nvPr/>
        </p:nvSpPr>
        <p:spPr>
          <a:xfrm>
            <a:off x="367898" y="284175"/>
            <a:ext cx="5604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9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ÁREA DE INTERVENCIÓN</a:t>
            </a:r>
            <a:endParaRPr i="0" sz="29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76" name="Google Shape;176;ga5a98a7ade_0_233"/>
          <p:cNvPicPr preferRelativeResize="0"/>
          <p:nvPr/>
        </p:nvPicPr>
        <p:blipFill rotWithShape="1">
          <a:blip r:embed="rId3">
            <a:alphaModFix/>
          </a:blip>
          <a:srcRect b="3080" l="21795" r="21563" t="4146"/>
          <a:stretch/>
        </p:blipFill>
        <p:spPr>
          <a:xfrm>
            <a:off x="6115524" y="868875"/>
            <a:ext cx="6076474" cy="5598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ga5a98a7ade_0_233"/>
          <p:cNvCxnSpPr/>
          <p:nvPr/>
        </p:nvCxnSpPr>
        <p:spPr>
          <a:xfrm flipH="1">
            <a:off x="4866471" y="5795485"/>
            <a:ext cx="4756500" cy="60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78" name="Google Shape;178;ga5a98a7ade_0_233"/>
          <p:cNvCxnSpPr/>
          <p:nvPr/>
        </p:nvCxnSpPr>
        <p:spPr>
          <a:xfrm rot="10800000">
            <a:off x="4866557" y="4797968"/>
            <a:ext cx="1947900" cy="433800"/>
          </a:xfrm>
          <a:prstGeom prst="bentConnector3">
            <a:avLst>
              <a:gd fmla="val 27646" name="adj1"/>
            </a:avLst>
          </a:prstGeom>
          <a:noFill/>
          <a:ln cap="flat" cmpd="sng" w="9525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79" name="Google Shape;179;ga5a98a7ade_0_233"/>
          <p:cNvCxnSpPr/>
          <p:nvPr/>
        </p:nvCxnSpPr>
        <p:spPr>
          <a:xfrm rot="10800000">
            <a:off x="4866643" y="3689757"/>
            <a:ext cx="5844900" cy="4734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80" name="Google Shape;180;ga5a98a7ade_0_233"/>
          <p:cNvCxnSpPr/>
          <p:nvPr/>
        </p:nvCxnSpPr>
        <p:spPr>
          <a:xfrm flipH="1">
            <a:off x="4866650" y="2642238"/>
            <a:ext cx="61290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cxnSp>
        <p:nvCxnSpPr>
          <p:cNvPr id="181" name="Google Shape;181;ga5a98a7ade_0_233"/>
          <p:cNvCxnSpPr/>
          <p:nvPr/>
        </p:nvCxnSpPr>
        <p:spPr>
          <a:xfrm flipH="1">
            <a:off x="4866750" y="1603400"/>
            <a:ext cx="34962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1F3864"/>
            </a:solidFill>
            <a:prstDash val="dash"/>
            <a:round/>
            <a:headEnd len="med" w="med" type="oval"/>
            <a:tailEnd len="med" w="med" type="oval"/>
          </a:ln>
        </p:spPr>
      </p:cxnSp>
      <p:sp>
        <p:nvSpPr>
          <p:cNvPr id="182" name="Google Shape;182;ga5a98a7ade_0_233"/>
          <p:cNvSpPr txBox="1"/>
          <p:nvPr/>
        </p:nvSpPr>
        <p:spPr>
          <a:xfrm>
            <a:off x="8461676" y="107475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3" name="Google Shape;183;ga5a98a7ade_0_233"/>
          <p:cNvSpPr txBox="1"/>
          <p:nvPr/>
        </p:nvSpPr>
        <p:spPr>
          <a:xfrm>
            <a:off x="10138476" y="300730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4" name="Google Shape;184;ga5a98a7ade_0_233"/>
          <p:cNvSpPr txBox="1"/>
          <p:nvPr/>
        </p:nvSpPr>
        <p:spPr>
          <a:xfrm>
            <a:off x="10877551" y="368975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5" name="Google Shape;185;ga5a98a7ade_0_233"/>
          <p:cNvSpPr txBox="1"/>
          <p:nvPr/>
        </p:nvSpPr>
        <p:spPr>
          <a:xfrm>
            <a:off x="7096126" y="487020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6" name="Google Shape;186;ga5a98a7ade_0_233"/>
          <p:cNvSpPr txBox="1"/>
          <p:nvPr/>
        </p:nvSpPr>
        <p:spPr>
          <a:xfrm>
            <a:off x="9553651" y="5075250"/>
            <a:ext cx="44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600">
                <a:solidFill>
                  <a:srgbClr val="172E4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i="0" sz="2600" u="none" cap="none" strike="noStrike">
              <a:solidFill>
                <a:srgbClr val="172E4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5a98a7ade_0_1077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ga5a98a7ade_0_1077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Tejido urbano accesible y fortalecido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1" name="Google Shape;1241;ga5a98a7ade_0_1077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242" name="Google Shape;1242;ga5a98a7ade_0_1077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ga5a98a7ade_0_1077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Vivienda asequible   </a:t>
            </a:r>
            <a:endParaRPr b="1" i="0" sz="3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ga5a98a7ade_0_1077"/>
          <p:cNvSpPr/>
          <p:nvPr/>
        </p:nvSpPr>
        <p:spPr>
          <a:xfrm>
            <a:off x="5296636" y="5638799"/>
            <a:ext cx="4442100" cy="546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Variación de habitantes en área patrimonial</a:t>
            </a:r>
            <a:endParaRPr b="0" i="0" sz="19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ga5a98a7ade_0_1077"/>
          <p:cNvSpPr txBox="1"/>
          <p:nvPr/>
        </p:nvSpPr>
        <p:spPr>
          <a:xfrm>
            <a:off x="6052161" y="1904390"/>
            <a:ext cx="26634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-4314 </a:t>
            </a:r>
            <a:endParaRPr b="1" i="0" sz="5400" u="none" cap="none" strike="noStrike">
              <a:solidFill>
                <a:srgbClr val="94C09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Habitantes en área patrimonial actual anual, en relación al promedio de 5 años anteriores</a:t>
            </a: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ga5a98a7ade_0_1077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Datos construidos en base  a datos del censo nacional de 2012.</a:t>
            </a:r>
            <a:endParaRPr b="0" i="0" sz="1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7" name="Google Shape;1247;ga5a98a7ade_0_1077"/>
          <p:cNvGrpSpPr/>
          <p:nvPr/>
        </p:nvGrpSpPr>
        <p:grpSpPr>
          <a:xfrm>
            <a:off x="6815046" y="4851400"/>
            <a:ext cx="1405408" cy="715259"/>
            <a:chOff x="5577898" y="405825"/>
            <a:chExt cx="1405408" cy="715259"/>
          </a:xfrm>
        </p:grpSpPr>
        <p:pic>
          <p:nvPicPr>
            <p:cNvPr id="1248" name="Google Shape;1248;ga5a98a7ade_0_1077"/>
            <p:cNvPicPr preferRelativeResize="0"/>
            <p:nvPr/>
          </p:nvPicPr>
          <p:blipFill rotWithShape="1">
            <a:blip r:embed="rId3">
              <a:alphaModFix/>
            </a:blip>
            <a:srcRect b="15218" l="0" r="0" t="0"/>
            <a:stretch/>
          </p:blipFill>
          <p:spPr>
            <a:xfrm>
              <a:off x="5577898" y="418989"/>
              <a:ext cx="828133" cy="70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9" name="Google Shape;1249;ga5a98a7ade_0_1077"/>
            <p:cNvPicPr preferRelativeResize="0"/>
            <p:nvPr/>
          </p:nvPicPr>
          <p:blipFill rotWithShape="1">
            <a:blip r:embed="rId4">
              <a:alphaModFix/>
            </a:blip>
            <a:srcRect b="16001" l="0" r="0" t="0"/>
            <a:stretch/>
          </p:blipFill>
          <p:spPr>
            <a:xfrm>
              <a:off x="5866536" y="405825"/>
              <a:ext cx="828133" cy="695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0" name="Google Shape;1250;ga5a98a7ade_0_1077"/>
            <p:cNvPicPr preferRelativeResize="0"/>
            <p:nvPr/>
          </p:nvPicPr>
          <p:blipFill rotWithShape="1">
            <a:blip r:embed="rId5">
              <a:alphaModFix/>
            </a:blip>
            <a:srcRect b="15846" l="0" r="0" t="0"/>
            <a:stretch/>
          </p:blipFill>
          <p:spPr>
            <a:xfrm>
              <a:off x="6155173" y="414999"/>
              <a:ext cx="828133" cy="6969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a5a98a7ade_0_1092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ga5a98a7ade_0_109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Tejido urbano accesible y fortalecido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7" name="Google Shape;1257;ga5a98a7ade_0_109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258" name="Google Shape;1258;ga5a98a7ade_0_109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ga5a98a7ade_0_109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Vivienda asequible   </a:t>
            </a:r>
            <a:endParaRPr b="1" i="0" sz="3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ga5a98a7ade_0_1092"/>
          <p:cNvSpPr/>
          <p:nvPr/>
        </p:nvSpPr>
        <p:spPr>
          <a:xfrm>
            <a:off x="5296636" y="5583133"/>
            <a:ext cx="4442100" cy="602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¿En qué medida el área presenta edificios con variados grupos socio-económicos ?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ga5a98a7ade_0_1092"/>
          <p:cNvSpPr txBox="1"/>
          <p:nvPr/>
        </p:nvSpPr>
        <p:spPr>
          <a:xfrm>
            <a:off x="6154696" y="211200"/>
            <a:ext cx="26634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2" name="Google Shape;1262;ga5a98a7ade_0_1092"/>
          <p:cNvPicPr preferRelativeResize="0"/>
          <p:nvPr/>
        </p:nvPicPr>
        <p:blipFill rotWithShape="1">
          <a:blip r:embed="rId3">
            <a:alphaModFix/>
          </a:blip>
          <a:srcRect b="13389" l="0" r="0" t="0"/>
          <a:stretch/>
        </p:blipFill>
        <p:spPr>
          <a:xfrm>
            <a:off x="7030578" y="4749365"/>
            <a:ext cx="911633" cy="7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ga5a98a7ade_0_1092"/>
          <p:cNvSpPr txBox="1"/>
          <p:nvPr/>
        </p:nvSpPr>
        <p:spPr>
          <a:xfrm>
            <a:off x="7513676" y="3767644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264" name="Google Shape;1264;ga5a98a7ade_0_1092"/>
          <p:cNvSpPr txBox="1"/>
          <p:nvPr/>
        </p:nvSpPr>
        <p:spPr>
          <a:xfrm>
            <a:off x="5637179" y="3658751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265" name="Google Shape;1265;ga5a98a7ade_0_10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8980" y="1131639"/>
            <a:ext cx="2842800" cy="30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ga5a98a7ade_0_1092"/>
          <p:cNvPicPr preferRelativeResize="0"/>
          <p:nvPr/>
        </p:nvPicPr>
        <p:blipFill rotWithShape="1">
          <a:blip r:embed="rId5">
            <a:alphaModFix/>
          </a:blip>
          <a:srcRect b="35715" l="28751" r="29730" t="29839"/>
          <a:stretch/>
        </p:blipFill>
        <p:spPr>
          <a:xfrm>
            <a:off x="12607007" y="1137182"/>
            <a:ext cx="5061859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ga5a98a7ade_0_1092"/>
          <p:cNvSpPr txBox="1"/>
          <p:nvPr/>
        </p:nvSpPr>
        <p:spPr>
          <a:xfrm>
            <a:off x="4985728" y="3904091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sp>
        <p:nvSpPr>
          <p:cNvPr id="1268" name="Google Shape;1268;ga5a98a7ade_0_1092"/>
          <p:cNvSpPr/>
          <p:nvPr/>
        </p:nvSpPr>
        <p:spPr>
          <a:xfrm>
            <a:off x="7838001" y="2195494"/>
            <a:ext cx="1337400" cy="995700"/>
          </a:xfrm>
          <a:prstGeom prst="wedgeEllipseCallout">
            <a:avLst>
              <a:gd fmla="val -34323" name="adj1"/>
              <a:gd fmla="val 67624" name="adj2"/>
            </a:avLst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Los impuestos en el centro son los más elevados en la ciudad</a:t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ga5a98a7ade_0_1092"/>
          <p:cNvSpPr/>
          <p:nvPr/>
        </p:nvSpPr>
        <p:spPr>
          <a:xfrm flipH="1">
            <a:off x="7169698" y="840887"/>
            <a:ext cx="1574400" cy="1101600"/>
          </a:xfrm>
          <a:prstGeom prst="wedgeEllipseCallout">
            <a:avLst>
              <a:gd fmla="val 69038" name="adj1"/>
              <a:gd fmla="val 48112" name="adj2"/>
            </a:avLst>
          </a:prstGeom>
          <a:noFill/>
          <a:ln cap="flat" cmpd="sng" w="12700">
            <a:solidFill>
              <a:srgbClr val="7DAB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Difícilmente conviven distintos grupos socio-económicos en un mismo edificio </a:t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a5a98a7ade_0_1122"/>
          <p:cNvSpPr/>
          <p:nvPr/>
        </p:nvSpPr>
        <p:spPr>
          <a:xfrm>
            <a:off x="5296636" y="5401300"/>
            <a:ext cx="4442100" cy="7845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¿Cuál es su percepción respecto a la seguridad en el área patrimonial?</a:t>
            </a:r>
            <a:endParaRPr b="0" i="0" sz="16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ga5a98a7ade_0_1122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ga5a98a7ade_0_112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Tejido urbano accesible y fortalecido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7" name="Google Shape;1277;ga5a98a7ade_0_112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278" name="Google Shape;1278;ga5a98a7ade_0_112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ga5a98a7ade_0_112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Seguridad pública eficaz </a:t>
            </a:r>
            <a:endParaRPr b="1" i="0" sz="28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0" name="Google Shape;1280;ga5a98a7ade_0_1122"/>
          <p:cNvPicPr preferRelativeResize="0"/>
          <p:nvPr/>
        </p:nvPicPr>
        <p:blipFill rotWithShape="1">
          <a:blip r:embed="rId3">
            <a:alphaModFix/>
          </a:blip>
          <a:srcRect b="13494" l="0" r="0" t="0"/>
          <a:stretch/>
        </p:blipFill>
        <p:spPr>
          <a:xfrm>
            <a:off x="7095098" y="4727875"/>
            <a:ext cx="778460" cy="673419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ga5a98a7ade_0_1122"/>
          <p:cNvSpPr/>
          <p:nvPr/>
        </p:nvSpPr>
        <p:spPr>
          <a:xfrm>
            <a:off x="8305823" y="3120412"/>
            <a:ext cx="1405500" cy="1031100"/>
          </a:xfrm>
          <a:prstGeom prst="wedgeEllipseCallout">
            <a:avLst>
              <a:gd fmla="val -87342" name="adj1"/>
              <a:gd fmla="val -54852" name="adj2"/>
            </a:avLst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Mayor percepción de seguridad en actividades con aglomeración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ga5a98a7ade_0_1122"/>
          <p:cNvSpPr/>
          <p:nvPr/>
        </p:nvSpPr>
        <p:spPr>
          <a:xfrm flipH="1">
            <a:off x="6639499" y="828285"/>
            <a:ext cx="1271100" cy="1015200"/>
          </a:xfrm>
          <a:prstGeom prst="wedgeEllipseCallout">
            <a:avLst>
              <a:gd fmla="val 39194" name="adj1"/>
              <a:gd fmla="val 61945" name="adj2"/>
            </a:avLst>
          </a:prstGeom>
          <a:noFill/>
          <a:ln cap="flat" cmpd="sng" w="12700">
            <a:solidFill>
              <a:srgbClr val="7DAB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Poca seguridad, en especial en horarios nocturnos</a:t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ga5a98a7ade_0_1122"/>
          <p:cNvSpPr txBox="1"/>
          <p:nvPr/>
        </p:nvSpPr>
        <p:spPr>
          <a:xfrm>
            <a:off x="7669262" y="390724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284" name="Google Shape;1284;ga5a98a7ade_0_1122"/>
          <p:cNvSpPr txBox="1"/>
          <p:nvPr/>
        </p:nvSpPr>
        <p:spPr>
          <a:xfrm>
            <a:off x="5792765" y="379834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285" name="Google Shape;1285;ga5a98a7ade_0_1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4566" y="127123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ga5a98a7ade_0_1122"/>
          <p:cNvSpPr txBox="1"/>
          <p:nvPr/>
        </p:nvSpPr>
        <p:spPr>
          <a:xfrm>
            <a:off x="5141314" y="404368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287" name="Google Shape;1287;ga5a98a7ade_0_1122"/>
          <p:cNvPicPr preferRelativeResize="0"/>
          <p:nvPr/>
        </p:nvPicPr>
        <p:blipFill rotWithShape="1">
          <a:blip r:embed="rId5">
            <a:alphaModFix/>
          </a:blip>
          <a:srcRect b="33061" l="29082" r="29590" t="32653"/>
          <a:stretch/>
        </p:blipFill>
        <p:spPr>
          <a:xfrm>
            <a:off x="12611208" y="1432692"/>
            <a:ext cx="5038531" cy="23513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a5a98a7ade_0_1122"/>
          <p:cNvSpPr txBox="1"/>
          <p:nvPr/>
        </p:nvSpPr>
        <p:spPr>
          <a:xfrm>
            <a:off x="6037674" y="211200"/>
            <a:ext cx="26634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ga5a98a7ade_0_1122"/>
          <p:cNvSpPr/>
          <p:nvPr/>
        </p:nvSpPr>
        <p:spPr>
          <a:xfrm>
            <a:off x="7910599" y="1397552"/>
            <a:ext cx="1726800" cy="1383300"/>
          </a:xfrm>
          <a:prstGeom prst="wedgeEllipseCallout">
            <a:avLst>
              <a:gd fmla="val -78247" name="adj1"/>
              <a:gd fmla="val 36700" name="adj2"/>
            </a:avLst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La falta de usos fuera del horario laboral y la reducción del componente vivienda propician la inseguridad</a:t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5a98a7ade_0_1153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ga5a98a7ade_0_1153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Identidad cultural compartida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6" name="Google Shape;1296;ga5a98a7ade_0_1153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297" name="Google Shape;1297;ga5a98a7ade_0_1153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ga5a98a7ade_0_1153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Cultura colectiva</a:t>
            </a:r>
            <a:endParaRPr b="1" i="0" sz="2700" u="none" cap="none" strike="noStrike">
              <a:solidFill>
                <a:srgbClr val="323F4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ga5a98a7ade_0_1153"/>
          <p:cNvSpPr/>
          <p:nvPr/>
        </p:nvSpPr>
        <p:spPr>
          <a:xfrm>
            <a:off x="5296636" y="5620998"/>
            <a:ext cx="4442100" cy="564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45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¿Cómo se vincula la ciudadanía con las actividades culturales locales?</a:t>
            </a:r>
            <a:endParaRPr b="0" i="0" sz="145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ga5a98a7ade_0_1153"/>
          <p:cNvSpPr/>
          <p:nvPr/>
        </p:nvSpPr>
        <p:spPr>
          <a:xfrm flipH="1">
            <a:off x="7951375" y="1695284"/>
            <a:ext cx="1539900" cy="1246800"/>
          </a:xfrm>
          <a:prstGeom prst="wedgeEllipseCallout">
            <a:avLst>
              <a:gd fmla="val 58526" name="adj1"/>
              <a:gd fmla="val 71457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La ciudadanía necesita mas actividades culturales, asiste cuando hay</a:t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ga5a98a7ade_0_1153"/>
          <p:cNvSpPr txBox="1"/>
          <p:nvPr/>
        </p:nvSpPr>
        <p:spPr>
          <a:xfrm>
            <a:off x="6119725" y="211200"/>
            <a:ext cx="26634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ga5a98a7ade_0_1153"/>
          <p:cNvSpPr txBox="1"/>
          <p:nvPr/>
        </p:nvSpPr>
        <p:spPr>
          <a:xfrm>
            <a:off x="7561332" y="3915953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303" name="Google Shape;1303;ga5a98a7ade_0_1153"/>
          <p:cNvSpPr txBox="1"/>
          <p:nvPr/>
        </p:nvSpPr>
        <p:spPr>
          <a:xfrm>
            <a:off x="5684835" y="3807060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304" name="Google Shape;1304;ga5a98a7ade_0_1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6636" y="1279948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ga5a98a7ade_0_1153"/>
          <p:cNvSpPr txBox="1"/>
          <p:nvPr/>
        </p:nvSpPr>
        <p:spPr>
          <a:xfrm>
            <a:off x="5033384" y="4052400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306" name="Google Shape;1306;ga5a98a7ade_0_1153"/>
          <p:cNvPicPr preferRelativeResize="0"/>
          <p:nvPr/>
        </p:nvPicPr>
        <p:blipFill rotWithShape="1">
          <a:blip r:embed="rId4">
            <a:alphaModFix/>
          </a:blip>
          <a:srcRect b="19259" l="29063" r="30208" t="45924"/>
          <a:stretch/>
        </p:blipFill>
        <p:spPr>
          <a:xfrm>
            <a:off x="12580661" y="605765"/>
            <a:ext cx="4965701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ga5a98a7ade_0_1153"/>
          <p:cNvPicPr preferRelativeResize="0"/>
          <p:nvPr/>
        </p:nvPicPr>
        <p:blipFill rotWithShape="1">
          <a:blip r:embed="rId5">
            <a:alphaModFix/>
          </a:blip>
          <a:srcRect b="13651" l="0" r="0" t="0"/>
          <a:stretch/>
        </p:blipFill>
        <p:spPr>
          <a:xfrm>
            <a:off x="7114908" y="4779942"/>
            <a:ext cx="888053" cy="787908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ga5a98a7ade_0_1153"/>
          <p:cNvSpPr/>
          <p:nvPr/>
        </p:nvSpPr>
        <p:spPr>
          <a:xfrm>
            <a:off x="4174314" y="659347"/>
            <a:ext cx="2033700" cy="1350900"/>
          </a:xfrm>
          <a:prstGeom prst="wedgeEllipseCallout">
            <a:avLst>
              <a:gd fmla="val 53184" name="adj1"/>
              <a:gd fmla="val 63754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Las actividades no son tradicionales ni autóctonas y se realizan esporádicamente, pero sí suelen atraer a grupos sobre todo jóvenes.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a5a98a7ade_0_1254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ga5a98a7ade_0_125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Integración espacial equitativa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5" name="Google Shape;1315;ga5a98a7ade_0_125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316" name="Google Shape;1316;ga5a98a7ade_0_125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INCLUSIVO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ga5a98a7ade_0_125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Distribución de espacio de uso colectivo</a:t>
            </a:r>
            <a:endParaRPr b="1" i="0" sz="19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ga5a98a7ade_0_1254"/>
          <p:cNvSpPr/>
          <p:nvPr/>
        </p:nvSpPr>
        <p:spPr>
          <a:xfrm>
            <a:off x="5296636" y="5562599"/>
            <a:ext cx="4442100" cy="6231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espacios públicos de calidad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ga5a98a7ade_0_1254"/>
          <p:cNvSpPr txBox="1"/>
          <p:nvPr/>
        </p:nvSpPr>
        <p:spPr>
          <a:xfrm>
            <a:off x="6296611" y="217350"/>
            <a:ext cx="25860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Fuente:MUVH .</a:t>
            </a:r>
            <a:endParaRPr b="0" i="0" sz="1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ga5a98a7ade_0_1254"/>
          <p:cNvSpPr/>
          <p:nvPr/>
        </p:nvSpPr>
        <p:spPr>
          <a:xfrm>
            <a:off x="6092738" y="1874482"/>
            <a:ext cx="2850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71 %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Espacios comunitarias o de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uso colectivo</a:t>
            </a:r>
            <a:endParaRPr/>
          </a:p>
        </p:txBody>
      </p:sp>
      <p:sp>
        <p:nvSpPr>
          <p:cNvPr id="1321" name="Google Shape;1321;ga5a98a7ade_0_1254"/>
          <p:cNvSpPr/>
          <p:nvPr/>
        </p:nvSpPr>
        <p:spPr>
          <a:xfrm>
            <a:off x="6092737" y="3313650"/>
            <a:ext cx="2843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Ubicados a menos de 500 metros entre si. (con mobiliario adecuado, iluminación, arborización).</a:t>
            </a:r>
            <a:endParaRPr/>
          </a:p>
        </p:txBody>
      </p:sp>
      <p:pic>
        <p:nvPicPr>
          <p:cNvPr id="1322" name="Google Shape;1322;ga5a98a7ade_0_1254"/>
          <p:cNvPicPr preferRelativeResize="0"/>
          <p:nvPr/>
        </p:nvPicPr>
        <p:blipFill rotWithShape="1">
          <a:blip r:embed="rId3">
            <a:alphaModFix/>
          </a:blip>
          <a:srcRect b="17328" l="0" r="0" t="0"/>
          <a:stretch/>
        </p:blipFill>
        <p:spPr>
          <a:xfrm>
            <a:off x="7021935" y="4622800"/>
            <a:ext cx="984729" cy="83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Google Shape;1327;ga5be5290ec_0_121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328" name="Google Shape;1328;ga5be5290ec_0_121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ga5be5290ec_0_121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330" name="Google Shape;1330;ga5be5290ec_0_121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331" name="Google Shape;1331;ga5be5290ec_0_121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2" name="Google Shape;1332;ga5be5290ec_0_121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3" name="Google Shape;1333;ga5be5290ec_0_121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4" name="Google Shape;1334;ga5be5290ec_0_121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35" name="Google Shape;1335;ga5be5290ec_0_121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336" name="Google Shape;1336;ga5be5290ec_0_121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ga5be5290ec_0_121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ga5be5290ec_0_121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339" name="Google Shape;1339;ga5be5290ec_0_121"/>
            <p:cNvPicPr preferRelativeResize="0"/>
            <p:nvPr/>
          </p:nvPicPr>
          <p:blipFill rotWithShape="1">
            <a:blip r:embed="rId6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0" name="Google Shape;1340;ga5be5290ec_0_121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a5a98a7ade_0_1324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ga5a98a7ade_0_132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Turismo sostenible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8" name="Google Shape;1348;ga5a98a7ade_0_132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349" name="Google Shape;1349;ga5a98a7ade_0_132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PRODUCTIVO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ga5a98a7ade_0_132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Beneficios sociales de la industria turística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ga5a98a7ade_0_1324"/>
          <p:cNvSpPr/>
          <p:nvPr/>
        </p:nvSpPr>
        <p:spPr>
          <a:xfrm>
            <a:off x="5296636" y="5667375"/>
            <a:ext cx="4442100" cy="518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Ingresos turísticos por habitante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ga5a98a7ade_0_1324"/>
          <p:cNvSpPr txBox="1"/>
          <p:nvPr/>
        </p:nvSpPr>
        <p:spPr>
          <a:xfrm>
            <a:off x="6296611" y="217350"/>
            <a:ext cx="25860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Migraciones / SENATUR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1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ga5a98a7ade_0_1324"/>
          <p:cNvSpPr/>
          <p:nvPr/>
        </p:nvSpPr>
        <p:spPr>
          <a:xfrm>
            <a:off x="6092738" y="1874482"/>
            <a:ext cx="2850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U$ 90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Anual por habitante</a:t>
            </a:r>
            <a:endParaRPr/>
          </a:p>
        </p:txBody>
      </p:sp>
      <p:sp>
        <p:nvSpPr>
          <p:cNvPr id="1354" name="Google Shape;1354;ga5a98a7ade_0_1324"/>
          <p:cNvSpPr/>
          <p:nvPr/>
        </p:nvSpPr>
        <p:spPr>
          <a:xfrm>
            <a:off x="6168049" y="3074811"/>
            <a:ext cx="28431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U$S 70 </a:t>
            </a: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Ingreso per cápita nacional 2019.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Más del </a:t>
            </a: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60%  </a:t>
            </a: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 ingreso de turistas es en Asunción.</a:t>
            </a:r>
            <a:endParaRPr/>
          </a:p>
        </p:txBody>
      </p:sp>
      <p:pic>
        <p:nvPicPr>
          <p:cNvPr id="1355" name="Google Shape;1355;ga5a98a7ade_0_1324"/>
          <p:cNvPicPr preferRelativeResize="0"/>
          <p:nvPr/>
        </p:nvPicPr>
        <p:blipFill rotWithShape="1">
          <a:blip r:embed="rId3">
            <a:alphaModFix/>
          </a:blip>
          <a:srcRect b="41250" l="46561" r="46251" t="46250"/>
          <a:stretch/>
        </p:blipFill>
        <p:spPr>
          <a:xfrm>
            <a:off x="7239091" y="4899791"/>
            <a:ext cx="70104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a5a98a7ade_0_1357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ga5a98a7ade_0_1357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Turismo sostenible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3" name="Google Shape;1363;ga5a98a7ade_0_1357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364" name="Google Shape;1364;ga5a98a7ade_0_1357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PRODUCTIVO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ga5a98a7ade_0_1357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Impacto económico turístico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ga5a98a7ade_0_1357"/>
          <p:cNvSpPr/>
          <p:nvPr/>
        </p:nvSpPr>
        <p:spPr>
          <a:xfrm>
            <a:off x="5296636" y="5667375"/>
            <a:ext cx="4442100" cy="518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empleos relacionado a turismo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ga5a98a7ade_0_1357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SENATUR / Población económicamente activa (empleo formal e informal) DGEEC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ga5a98a7ade_0_1357"/>
          <p:cNvSpPr/>
          <p:nvPr/>
        </p:nvSpPr>
        <p:spPr>
          <a:xfrm>
            <a:off x="6092738" y="1874482"/>
            <a:ext cx="2850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8 %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Anual en Asunción</a:t>
            </a:r>
            <a:endParaRPr/>
          </a:p>
        </p:txBody>
      </p:sp>
      <p:sp>
        <p:nvSpPr>
          <p:cNvPr id="1369" name="Google Shape;1369;ga5a98a7ade_0_1357"/>
          <p:cNvSpPr/>
          <p:nvPr/>
        </p:nvSpPr>
        <p:spPr>
          <a:xfrm>
            <a:off x="6168049" y="3074811"/>
            <a:ext cx="2843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Sobre una base a nivel país de </a:t>
            </a: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Asunción recibe el mayor porcentaje de turistas, la media puede ser incluso superior.</a:t>
            </a:r>
            <a:endParaRPr/>
          </a:p>
        </p:txBody>
      </p:sp>
      <p:pic>
        <p:nvPicPr>
          <p:cNvPr id="1370" name="Google Shape;1370;ga5a98a7ade_0_1357"/>
          <p:cNvPicPr preferRelativeResize="0"/>
          <p:nvPr/>
        </p:nvPicPr>
        <p:blipFill rotWithShape="1">
          <a:blip r:embed="rId3">
            <a:alphaModFix/>
          </a:blip>
          <a:srcRect b="14879" l="0" r="0" t="0"/>
          <a:stretch/>
        </p:blipFill>
        <p:spPr>
          <a:xfrm>
            <a:off x="7077581" y="4762920"/>
            <a:ext cx="1024060" cy="87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a5a98a7ade_0_1390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ga5a98a7ade_0_1390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Turismo sostenible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8" name="Google Shape;1378;ga5a98a7ade_0_1390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379" name="Google Shape;1379;ga5a98a7ade_0_1390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PRODUCTIVO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ga5a98a7ade_0_1390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Demanda turística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ga5a98a7ade_0_1390"/>
          <p:cNvSpPr/>
          <p:nvPr/>
        </p:nvSpPr>
        <p:spPr>
          <a:xfrm>
            <a:off x="5296636" y="5667375"/>
            <a:ext cx="4442100" cy="518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Variación en N° de visitantes internacionales y nacionales a la ciudad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ga5a98a7ade_0_1390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SENATUR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ga5a98a7ade_0_1390"/>
          <p:cNvSpPr/>
          <p:nvPr/>
        </p:nvSpPr>
        <p:spPr>
          <a:xfrm>
            <a:off x="6092738" y="1874482"/>
            <a:ext cx="2850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-4177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Visitantes anuales</a:t>
            </a:r>
            <a:endParaRPr/>
          </a:p>
        </p:txBody>
      </p:sp>
      <p:sp>
        <p:nvSpPr>
          <p:cNvPr id="1384" name="Google Shape;1384;ga5a98a7ade_0_1390"/>
          <p:cNvSpPr/>
          <p:nvPr/>
        </p:nvSpPr>
        <p:spPr>
          <a:xfrm>
            <a:off x="6168049" y="3074811"/>
            <a:ext cx="2843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Conteo año actual vs. promedio 5 años previos.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5" name="Google Shape;1385;ga5a98a7ade_0_1390"/>
          <p:cNvPicPr preferRelativeResize="0"/>
          <p:nvPr/>
        </p:nvPicPr>
        <p:blipFill rotWithShape="1">
          <a:blip r:embed="rId3">
            <a:alphaModFix/>
          </a:blip>
          <a:srcRect b="15839" l="0" r="0" t="0"/>
          <a:stretch/>
        </p:blipFill>
        <p:spPr>
          <a:xfrm>
            <a:off x="7034451" y="4559808"/>
            <a:ext cx="1097612" cy="951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a5a98a7ade_0_1404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ga5a98a7ade_0_140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Creatividad local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3" name="Google Shape;1393;ga5a98a7ade_0_140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394" name="Google Shape;1394;ga5a98a7ade_0_140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PRODUCTIVO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ga5a98a7ade_0_140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Impacto económico industrias creativas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ga5a98a7ade_0_1404"/>
          <p:cNvSpPr/>
          <p:nvPr/>
        </p:nvSpPr>
        <p:spPr>
          <a:xfrm>
            <a:off x="5296636" y="5667375"/>
            <a:ext cx="4442100" cy="518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contribución de industrias creativas y culturales al empleo total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ga5a98a7ade_0_1404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SENATUR.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ga5a98a7ade_0_1404"/>
          <p:cNvSpPr/>
          <p:nvPr/>
        </p:nvSpPr>
        <p:spPr>
          <a:xfrm>
            <a:off x="6092738" y="1874482"/>
            <a:ext cx="2850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4,7%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contribución de industrias creativas al empleo total</a:t>
            </a:r>
            <a:endParaRPr/>
          </a:p>
        </p:txBody>
      </p:sp>
      <p:pic>
        <p:nvPicPr>
          <p:cNvPr id="1399" name="Google Shape;1399;ga5a98a7ade_0_1404"/>
          <p:cNvPicPr preferRelativeResize="0"/>
          <p:nvPr/>
        </p:nvPicPr>
        <p:blipFill rotWithShape="1">
          <a:blip r:embed="rId3">
            <a:alphaModFix/>
          </a:blip>
          <a:srcRect b="16784" l="0" r="0" t="0"/>
          <a:stretch/>
        </p:blipFill>
        <p:spPr>
          <a:xfrm>
            <a:off x="7006307" y="4693920"/>
            <a:ext cx="1022884" cy="876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a5a98a7ade_0_382"/>
          <p:cNvPicPr preferRelativeResize="0"/>
          <p:nvPr/>
        </p:nvPicPr>
        <p:blipFill rotWithShape="1">
          <a:blip r:embed="rId3">
            <a:alphaModFix/>
          </a:blip>
          <a:srcRect b="0" l="7510" r="0" t="0"/>
          <a:stretch/>
        </p:blipFill>
        <p:spPr>
          <a:xfrm>
            <a:off x="915600" y="0"/>
            <a:ext cx="112764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a5a98a7ade_0_382"/>
          <p:cNvSpPr/>
          <p:nvPr/>
        </p:nvSpPr>
        <p:spPr>
          <a:xfrm>
            <a:off x="342875" y="220125"/>
            <a:ext cx="842100" cy="663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3" name="Google Shape;193;ga5a98a7ade_0_382"/>
          <p:cNvGrpSpPr/>
          <p:nvPr/>
        </p:nvGrpSpPr>
        <p:grpSpPr>
          <a:xfrm>
            <a:off x="484175" y="667100"/>
            <a:ext cx="4920900" cy="6051600"/>
            <a:chOff x="1398575" y="362300"/>
            <a:chExt cx="4920900" cy="6051600"/>
          </a:xfrm>
        </p:grpSpPr>
        <p:sp>
          <p:nvSpPr>
            <p:cNvPr id="194" name="Google Shape;194;ga5a98a7ade_0_382"/>
            <p:cNvSpPr txBox="1"/>
            <p:nvPr/>
          </p:nvSpPr>
          <p:spPr>
            <a:xfrm>
              <a:off x="1398575" y="362300"/>
              <a:ext cx="791400" cy="605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i="0" lang="en-US" sz="5700" u="none" cap="none" strike="noStrike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1</a:t>
              </a:r>
              <a:endParaRPr i="0" sz="57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5700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2</a:t>
              </a:r>
              <a:endParaRPr sz="57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5700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3</a:t>
              </a:r>
              <a:endParaRPr sz="57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5700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4</a:t>
              </a:r>
              <a:endParaRPr sz="57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5700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5</a:t>
              </a:r>
              <a:endParaRPr sz="57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5700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6</a:t>
              </a:r>
              <a:endParaRPr sz="57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5700">
                  <a:solidFill>
                    <a:srgbClr val="1F386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7</a:t>
              </a:r>
              <a:endParaRPr sz="57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95" name="Google Shape;195;ga5a98a7ade_0_382"/>
            <p:cNvSpPr txBox="1"/>
            <p:nvPr/>
          </p:nvSpPr>
          <p:spPr>
            <a:xfrm>
              <a:off x="2037575" y="859025"/>
              <a:ext cx="4281900" cy="4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IDENTIFICACIÓN PARTICIPATIVA</a:t>
              </a:r>
              <a:endParaRPr sz="1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" name="Google Shape;196;ga5a98a7ade_0_382"/>
            <p:cNvSpPr txBox="1"/>
            <p:nvPr/>
          </p:nvSpPr>
          <p:spPr>
            <a:xfrm>
              <a:off x="2037575" y="1752700"/>
              <a:ext cx="4205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TERRITORIALIZACIÓN DEL PATRIMONIO</a:t>
              </a: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" name="Google Shape;197;ga5a98a7ade_0_382"/>
            <p:cNvSpPr txBox="1"/>
            <p:nvPr/>
          </p:nvSpPr>
          <p:spPr>
            <a:xfrm>
              <a:off x="2037575" y="2534475"/>
              <a:ext cx="4281900" cy="4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AMENAZAS </a:t>
              </a:r>
              <a:endParaRPr sz="1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8" name="Google Shape;198;ga5a98a7ade_0_382"/>
            <p:cNvSpPr txBox="1"/>
            <p:nvPr/>
          </p:nvSpPr>
          <p:spPr>
            <a:xfrm>
              <a:off x="2037575" y="3444425"/>
              <a:ext cx="4281900" cy="4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INDICADORES</a:t>
              </a: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9" name="Google Shape;199;ga5a98a7ade_0_382"/>
            <p:cNvSpPr txBox="1"/>
            <p:nvPr/>
          </p:nvSpPr>
          <p:spPr>
            <a:xfrm>
              <a:off x="2037575" y="4280375"/>
              <a:ext cx="4205700" cy="4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SÍNTESIS</a:t>
              </a: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 DIAGNÓSTICA</a:t>
              </a: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0" name="Google Shape;200;ga5a98a7ade_0_382"/>
            <p:cNvSpPr txBox="1"/>
            <p:nvPr/>
          </p:nvSpPr>
          <p:spPr>
            <a:xfrm>
              <a:off x="2037575" y="5116325"/>
              <a:ext cx="34026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VISIÓN COMPARTIDA</a:t>
              </a:r>
              <a:endParaRPr sz="1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1" name="Google Shape;201;ga5a98a7ade_0_382"/>
          <p:cNvSpPr txBox="1"/>
          <p:nvPr/>
        </p:nvSpPr>
        <p:spPr>
          <a:xfrm>
            <a:off x="484175" y="257600"/>
            <a:ext cx="8421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INDICE</a:t>
            </a:r>
            <a:endParaRPr b="1" sz="13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ga5a98a7ade_0_382"/>
          <p:cNvSpPr txBox="1"/>
          <p:nvPr/>
        </p:nvSpPr>
        <p:spPr>
          <a:xfrm>
            <a:off x="1184975" y="6401600"/>
            <a:ext cx="34026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PROXIMOS PASOS</a:t>
            </a:r>
            <a:endParaRPr sz="1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a5a98a7ade_0_1437"/>
          <p:cNvSpPr/>
          <p:nvPr/>
        </p:nvSpPr>
        <p:spPr>
          <a:xfrm>
            <a:off x="-56300" y="0"/>
            <a:ext cx="28998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ga5a98a7ade_0_1437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Creatividad local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7" name="Google Shape;1407;ga5a98a7ade_0_1437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408" name="Google Shape;1408;ga5a98a7ade_0_1437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PRODUCTIVO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ga5a98a7ade_0_1437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Inclusión local a la industria creativa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ga5a98a7ade_0_1437"/>
          <p:cNvSpPr/>
          <p:nvPr/>
        </p:nvSpPr>
        <p:spPr>
          <a:xfrm>
            <a:off x="5296636" y="5524499"/>
            <a:ext cx="4442100" cy="6612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¿Cómo evalúa el impacto social de la industria creativa/cultural?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ga5a98a7ade_0_1437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ga5a98a7ade_0_1437"/>
          <p:cNvSpPr/>
          <p:nvPr/>
        </p:nvSpPr>
        <p:spPr>
          <a:xfrm>
            <a:off x="6909653" y="604274"/>
            <a:ext cx="1504800" cy="1392300"/>
          </a:xfrm>
          <a:prstGeom prst="wedgeEllipseCallout">
            <a:avLst>
              <a:gd fmla="val -57842" name="adj1"/>
              <a:gd fmla="val 44827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No hay apoyo a los artistas, las organizaciones encargadas de promover a los artistas están corrompidas.</a:t>
            </a:r>
            <a:endParaRPr/>
          </a:p>
        </p:txBody>
      </p:sp>
      <p:sp>
        <p:nvSpPr>
          <p:cNvPr id="1413" name="Google Shape;1413;ga5a98a7ade_0_1437"/>
          <p:cNvSpPr/>
          <p:nvPr/>
        </p:nvSpPr>
        <p:spPr>
          <a:xfrm flipH="1">
            <a:off x="7912710" y="2376546"/>
            <a:ext cx="1580100" cy="1418400"/>
          </a:xfrm>
          <a:prstGeom prst="wedgeEllipseCallout">
            <a:avLst>
              <a:gd fmla="val 71845" name="adj1"/>
              <a:gd fmla="val -40579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El patrimonio inmaterial es escaso y el material no se aprovecha suficientemente como motor de desarrollo.</a:t>
            </a:r>
            <a:endParaRPr/>
          </a:p>
        </p:txBody>
      </p:sp>
      <p:sp>
        <p:nvSpPr>
          <p:cNvPr id="1414" name="Google Shape;1414;ga5a98a7ade_0_1437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415" name="Google Shape;1415;ga5a98a7ade_0_1437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416" name="Google Shape;1416;ga5a98a7ade_0_14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ga5a98a7ade_0_1437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grpSp>
        <p:nvGrpSpPr>
          <p:cNvPr id="1418" name="Google Shape;1418;ga5a98a7ade_0_1437"/>
          <p:cNvGrpSpPr/>
          <p:nvPr/>
        </p:nvGrpSpPr>
        <p:grpSpPr>
          <a:xfrm>
            <a:off x="6846549" y="4635503"/>
            <a:ext cx="1631398" cy="863603"/>
            <a:chOff x="5577898" y="405825"/>
            <a:chExt cx="1405408" cy="715259"/>
          </a:xfrm>
        </p:grpSpPr>
        <p:pic>
          <p:nvPicPr>
            <p:cNvPr id="1419" name="Google Shape;1419;ga5a98a7ade_0_1437"/>
            <p:cNvPicPr preferRelativeResize="0"/>
            <p:nvPr/>
          </p:nvPicPr>
          <p:blipFill rotWithShape="1">
            <a:blip r:embed="rId4">
              <a:alphaModFix/>
            </a:blip>
            <a:srcRect b="15218" l="0" r="0" t="0"/>
            <a:stretch/>
          </p:blipFill>
          <p:spPr>
            <a:xfrm>
              <a:off x="5577898" y="418989"/>
              <a:ext cx="828133" cy="70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0" name="Google Shape;1420;ga5a98a7ade_0_1437"/>
            <p:cNvPicPr preferRelativeResize="0"/>
            <p:nvPr/>
          </p:nvPicPr>
          <p:blipFill rotWithShape="1">
            <a:blip r:embed="rId5">
              <a:alphaModFix/>
            </a:blip>
            <a:srcRect b="16001" l="0" r="0" t="0"/>
            <a:stretch/>
          </p:blipFill>
          <p:spPr>
            <a:xfrm>
              <a:off x="5866536" y="405825"/>
              <a:ext cx="828133" cy="695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Google Shape;1421;ga5a98a7ade_0_1437"/>
            <p:cNvPicPr preferRelativeResize="0"/>
            <p:nvPr/>
          </p:nvPicPr>
          <p:blipFill rotWithShape="1">
            <a:blip r:embed="rId6">
              <a:alphaModFix/>
            </a:blip>
            <a:srcRect b="15846" l="0" r="0" t="0"/>
            <a:stretch/>
          </p:blipFill>
          <p:spPr>
            <a:xfrm>
              <a:off x="6155173" y="414999"/>
              <a:ext cx="828133" cy="6969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2" name="Google Shape;1422;ga5a98a7ade_0_1437"/>
          <p:cNvPicPr preferRelativeResize="0"/>
          <p:nvPr/>
        </p:nvPicPr>
        <p:blipFill rotWithShape="1">
          <a:blip r:embed="rId7">
            <a:alphaModFix/>
          </a:blip>
          <a:srcRect b="16295" l="28958" r="29896" t="49259"/>
          <a:stretch/>
        </p:blipFill>
        <p:spPr>
          <a:xfrm>
            <a:off x="12685263" y="1066800"/>
            <a:ext cx="5016499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a5a98a7ade_0_1492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ga5a98a7ade_0_149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Desarrollo productivo y empresarial innovador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0" name="Google Shape;1430;ga5a98a7ade_0_149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431" name="Google Shape;1431;ga5a98a7ade_0_149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PRODUCTIVO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ga5a98a7ade_0_149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AE3F3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Impacto de políticas de fomento a la pequeña y microempresa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ga5a98a7ade_0_1492"/>
          <p:cNvSpPr/>
          <p:nvPr/>
        </p:nvSpPr>
        <p:spPr>
          <a:xfrm>
            <a:off x="5296636" y="5594597"/>
            <a:ext cx="4442100" cy="5910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¿Como evalúa el impacto de políticas de emprendimiento en el área patrimonial?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ga5a98a7ade_0_1492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ga5a98a7ade_0_1492"/>
          <p:cNvSpPr/>
          <p:nvPr/>
        </p:nvSpPr>
        <p:spPr>
          <a:xfrm>
            <a:off x="7717833" y="2287913"/>
            <a:ext cx="1320900" cy="879600"/>
          </a:xfrm>
          <a:prstGeom prst="wedgeEllipseCallout">
            <a:avLst>
              <a:gd fmla="val -75164" name="adj1"/>
              <a:gd fmla="val -22706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Son escasas y no responde a demandas locales</a:t>
            </a:r>
            <a:endParaRPr/>
          </a:p>
        </p:txBody>
      </p:sp>
      <p:sp>
        <p:nvSpPr>
          <p:cNvPr id="1436" name="Google Shape;1436;ga5a98a7ade_0_1492"/>
          <p:cNvSpPr/>
          <p:nvPr/>
        </p:nvSpPr>
        <p:spPr>
          <a:xfrm flipH="1">
            <a:off x="6999841" y="801489"/>
            <a:ext cx="1436100" cy="1293900"/>
          </a:xfrm>
          <a:prstGeom prst="wedgeEllipseCallout">
            <a:avLst>
              <a:gd fmla="val 71287" name="adj1"/>
              <a:gd fmla="val 33564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No existe un plan general y los proyectos aislados no han tenido continuidad</a:t>
            </a:r>
            <a:endParaRPr/>
          </a:p>
        </p:txBody>
      </p:sp>
      <p:sp>
        <p:nvSpPr>
          <p:cNvPr id="1437" name="Google Shape;1437;ga5a98a7ade_0_1492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438" name="Google Shape;1438;ga5a98a7ade_0_1492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439" name="Google Shape;1439;ga5a98a7ade_0_14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ga5a98a7ade_0_1492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441" name="Google Shape;1441;ga5a98a7ade_0_1492"/>
          <p:cNvPicPr preferRelativeResize="0"/>
          <p:nvPr/>
        </p:nvPicPr>
        <p:blipFill rotWithShape="1">
          <a:blip r:embed="rId4">
            <a:alphaModFix/>
          </a:blip>
          <a:srcRect b="9072" l="28747" r="29792" t="57038"/>
          <a:stretch/>
        </p:blipFill>
        <p:spPr>
          <a:xfrm>
            <a:off x="12444341" y="1565699"/>
            <a:ext cx="5054602" cy="232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ga5a98a7ade_0_1492"/>
          <p:cNvPicPr preferRelativeResize="0"/>
          <p:nvPr/>
        </p:nvPicPr>
        <p:blipFill rotWithShape="1">
          <a:blip r:embed="rId5">
            <a:alphaModFix/>
          </a:blip>
          <a:srcRect b="13703" l="0" r="0" t="0"/>
          <a:stretch/>
        </p:blipFill>
        <p:spPr>
          <a:xfrm>
            <a:off x="7207678" y="4829699"/>
            <a:ext cx="705121" cy="60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ga5be5290ec_0_148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448" name="Google Shape;1448;ga5be5290ec_0_148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ga5be5290ec_0_148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450" name="Google Shape;1450;ga5be5290ec_0_148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451" name="Google Shape;1451;ga5be5290ec_0_148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2" name="Google Shape;1452;ga5be5290ec_0_148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3" name="Google Shape;1453;ga5be5290ec_0_148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54" name="Google Shape;1454;ga5be5290ec_0_148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55" name="Google Shape;1455;ga5be5290ec_0_148"/>
          <p:cNvGrpSpPr/>
          <p:nvPr/>
        </p:nvGrpSpPr>
        <p:grpSpPr>
          <a:xfrm>
            <a:off x="4975038" y="847175"/>
            <a:ext cx="2251406" cy="5202000"/>
            <a:chOff x="2639513" y="847175"/>
            <a:chExt cx="2251406" cy="5202000"/>
          </a:xfrm>
        </p:grpSpPr>
        <p:sp>
          <p:nvSpPr>
            <p:cNvPr id="1456" name="Google Shape;1456;ga5be5290ec_0_148"/>
            <p:cNvSpPr/>
            <p:nvPr/>
          </p:nvSpPr>
          <p:spPr>
            <a:xfrm>
              <a:off x="2694919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ga5be5290ec_0_148"/>
            <p:cNvSpPr txBox="1"/>
            <p:nvPr/>
          </p:nvSpPr>
          <p:spPr>
            <a:xfrm>
              <a:off x="2836965" y="3142830"/>
              <a:ext cx="1967700" cy="25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Gobernanza transparente y participativa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Planificación flexible e integrada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Financiación auto-sostenible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8" name="Google Shape;1458;ga5be5290ec_0_148"/>
            <p:cNvSpPr/>
            <p:nvPr/>
          </p:nvSpPr>
          <p:spPr>
            <a:xfrm>
              <a:off x="2639513" y="2313820"/>
              <a:ext cx="2238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COLABORATIVO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59" name="Google Shape;1459;ga5be5290ec_0_148"/>
            <p:cNvPicPr preferRelativeResize="0"/>
            <p:nvPr/>
          </p:nvPicPr>
          <p:blipFill rotWithShape="1">
            <a:blip r:embed="rId6">
              <a:alphaModFix/>
            </a:blip>
            <a:srcRect b="13651" l="0" r="0" t="0"/>
            <a:stretch/>
          </p:blipFill>
          <p:spPr>
            <a:xfrm>
              <a:off x="3427443" y="1434395"/>
              <a:ext cx="730973" cy="631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0" name="Google Shape;1460;ga5be5290ec_0_148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461" name="Google Shape;1461;ga5be5290ec_0_148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ga5be5290ec_0_148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ga5be5290ec_0_148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64" name="Google Shape;1464;ga5be5290ec_0_148"/>
            <p:cNvPicPr preferRelativeResize="0"/>
            <p:nvPr/>
          </p:nvPicPr>
          <p:blipFill rotWithShape="1">
            <a:blip r:embed="rId7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ga5be5290ec_0_148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a5a98a7ade_0_1550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ga5a98a7ade_0_1550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Gobernanza transparente y participativa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3" name="Google Shape;1473;ga5a98a7ade_0_1550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474" name="Google Shape;1474;ga5a98a7ade_0_1550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ga5a98a7ade_0_1550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Participación ciudadana en toma de decisiones de patrimonio</a:t>
            </a:r>
            <a:endParaRPr b="1" i="0" sz="25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a5a98a7ade_0_1550"/>
          <p:cNvSpPr/>
          <p:nvPr/>
        </p:nvSpPr>
        <p:spPr>
          <a:xfrm>
            <a:off x="5296636" y="5594597"/>
            <a:ext cx="4442100" cy="5910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¿En </a:t>
            </a:r>
            <a:r>
              <a:rPr lang="en-US" sz="1500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 medida se involucra a la ciudadanía en espacios institucionales asociados al patrimonio?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a5a98a7ade_0_1550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ga5a98a7ade_0_1550"/>
          <p:cNvSpPr/>
          <p:nvPr/>
        </p:nvSpPr>
        <p:spPr>
          <a:xfrm>
            <a:off x="6897779" y="881625"/>
            <a:ext cx="1640100" cy="1291200"/>
          </a:xfrm>
          <a:prstGeom prst="wedgeEllipseCallout">
            <a:avLst>
              <a:gd fmla="val -68515" name="adj1"/>
              <a:gd fmla="val 16274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En la mayoría de los casos la ciudadanía no ha participado en la construcción de planes o proyectos</a:t>
            </a:r>
            <a:endParaRPr/>
          </a:p>
        </p:txBody>
      </p:sp>
      <p:sp>
        <p:nvSpPr>
          <p:cNvPr id="1479" name="Google Shape;1479;ga5a98a7ade_0_1550"/>
          <p:cNvSpPr/>
          <p:nvPr/>
        </p:nvSpPr>
        <p:spPr>
          <a:xfrm flipH="1">
            <a:off x="7696501" y="2348626"/>
            <a:ext cx="1154700" cy="1055100"/>
          </a:xfrm>
          <a:prstGeom prst="wedgeEllipseCallout">
            <a:avLst>
              <a:gd fmla="val 79443" name="adj1"/>
              <a:gd fmla="val -19724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En la mayoría de los casos ni estamos informados.</a:t>
            </a:r>
            <a:endParaRPr/>
          </a:p>
        </p:txBody>
      </p:sp>
      <p:sp>
        <p:nvSpPr>
          <p:cNvPr id="1480" name="Google Shape;1480;ga5a98a7ade_0_1550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481" name="Google Shape;1481;ga5a98a7ade_0_1550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482" name="Google Shape;1482;ga5a98a7ade_0_15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ga5a98a7ade_0_1550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484" name="Google Shape;1484;ga5a98a7ade_0_1550"/>
          <p:cNvPicPr preferRelativeResize="0"/>
          <p:nvPr/>
        </p:nvPicPr>
        <p:blipFill rotWithShape="1">
          <a:blip r:embed="rId4">
            <a:alphaModFix/>
          </a:blip>
          <a:srcRect b="7778" l="28750" r="29062" t="51110"/>
          <a:stretch/>
        </p:blipFill>
        <p:spPr>
          <a:xfrm>
            <a:off x="12866290" y="1082788"/>
            <a:ext cx="6713371" cy="367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a5a98a7ade_0_1550"/>
          <p:cNvPicPr preferRelativeResize="0"/>
          <p:nvPr/>
        </p:nvPicPr>
        <p:blipFill rotWithShape="1">
          <a:blip r:embed="rId5">
            <a:alphaModFix/>
          </a:blip>
          <a:srcRect b="13651" l="0" r="0" t="0"/>
          <a:stretch/>
        </p:blipFill>
        <p:spPr>
          <a:xfrm>
            <a:off x="7116473" y="4777600"/>
            <a:ext cx="802552" cy="693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a5a98a7ade_0_1587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ga5a98a7ade_0_1587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Gobernanza transparente y participativa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2" name="Google Shape;1492;ga5a98a7ade_0_1587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493" name="Google Shape;1493;ga5a98a7ade_0_1587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ga5a98a7ade_0_1587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Fortalecimiento de asociaciones público/privada</a:t>
            </a:r>
            <a:endParaRPr b="1" i="0" sz="23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ga5a98a7ade_0_1587"/>
          <p:cNvSpPr/>
          <p:nvPr/>
        </p:nvSpPr>
        <p:spPr>
          <a:xfrm>
            <a:off x="5296636" y="5667375"/>
            <a:ext cx="4442100" cy="518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N° de asociaciones público-privadas asociadas al área patrimonial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ga5a98a7ade_0_1587"/>
          <p:cNvSpPr/>
          <p:nvPr/>
        </p:nvSpPr>
        <p:spPr>
          <a:xfrm>
            <a:off x="6092738" y="1874482"/>
            <a:ext cx="28500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Asociaciones asociadas al área patrimonial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400" u="none" cap="none" strike="noStrike">
              <a:solidFill>
                <a:srgbClr val="94C09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ga5a98a7ade_0_1587"/>
          <p:cNvSpPr/>
          <p:nvPr/>
        </p:nvSpPr>
        <p:spPr>
          <a:xfrm>
            <a:off x="6099638" y="3313650"/>
            <a:ext cx="28431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Obs: Considerando que las asociaciones publicó privadas deben estar determinadas por ley. Solo existen iniciativas privadas apoyadas por el sector público y viceversa.</a:t>
            </a:r>
            <a:endParaRPr/>
          </a:p>
        </p:txBody>
      </p:sp>
      <p:sp>
        <p:nvSpPr>
          <p:cNvPr id="1498" name="Google Shape;1498;ga5a98a7ade_0_1587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Mesa de trabajo Pv Asunción.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9" name="Google Shape;1499;ga5a98a7ade_0_1587"/>
          <p:cNvPicPr preferRelativeResize="0"/>
          <p:nvPr/>
        </p:nvPicPr>
        <p:blipFill rotWithShape="1">
          <a:blip r:embed="rId3">
            <a:alphaModFix/>
          </a:blip>
          <a:srcRect b="13651" l="0" r="0" t="0"/>
          <a:stretch/>
        </p:blipFill>
        <p:spPr>
          <a:xfrm>
            <a:off x="7116473" y="4777600"/>
            <a:ext cx="802552" cy="693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a5a98a7ade_0_1600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ga5a98a7ade_0_1600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Gobernanza transparente y participativa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6" name="Google Shape;1506;ga5a98a7ade_0_1600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507" name="Google Shape;1507;ga5a98a7ade_0_1600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8" name="Google Shape;1508;ga5a98a7ade_0_1600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Fortalecimiento de asociaciones público/privada</a:t>
            </a:r>
            <a:endParaRPr b="1" i="0" sz="23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ga5a98a7ade_0_1600"/>
          <p:cNvSpPr/>
          <p:nvPr/>
        </p:nvSpPr>
        <p:spPr>
          <a:xfrm>
            <a:off x="5296636" y="5594597"/>
            <a:ext cx="4442100" cy="5910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¿Qué rol juega y cuál es el nivel de desarrollo de las asociaciones publico-privadas en torno al patrimonio?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ga5a98a7ade_0_1600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ga5a98a7ade_0_1600"/>
          <p:cNvSpPr/>
          <p:nvPr/>
        </p:nvSpPr>
        <p:spPr>
          <a:xfrm>
            <a:off x="6981339" y="781702"/>
            <a:ext cx="1535100" cy="1228500"/>
          </a:xfrm>
          <a:prstGeom prst="wedgeEllipseCallout">
            <a:avLst>
              <a:gd fmla="val -69089" name="adj1"/>
              <a:gd fmla="val 46047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La gestión del patrimonio es desarrollada preferentemente por el sector público</a:t>
            </a:r>
            <a:endParaRPr/>
          </a:p>
        </p:txBody>
      </p:sp>
      <p:sp>
        <p:nvSpPr>
          <p:cNvPr id="1512" name="Google Shape;1512;ga5a98a7ade_0_1600"/>
          <p:cNvSpPr/>
          <p:nvPr/>
        </p:nvSpPr>
        <p:spPr>
          <a:xfrm flipH="1">
            <a:off x="7717733" y="2219687"/>
            <a:ext cx="1211400" cy="1055100"/>
          </a:xfrm>
          <a:prstGeom prst="wedgeEllipseCallout">
            <a:avLst>
              <a:gd fmla="val 79443" name="adj1"/>
              <a:gd fmla="val -19724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Falta una política que apunte a la participación privada</a:t>
            </a:r>
            <a:endParaRPr/>
          </a:p>
        </p:txBody>
      </p:sp>
      <p:sp>
        <p:nvSpPr>
          <p:cNvPr id="1513" name="Google Shape;1513;ga5a98a7ade_0_1600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514" name="Google Shape;1514;ga5a98a7ade_0_1600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515" name="Google Shape;1515;ga5a98a7ade_0_16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ga5a98a7ade_0_1600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517" name="Google Shape;1517;ga5a98a7ade_0_1600"/>
          <p:cNvPicPr preferRelativeResize="0"/>
          <p:nvPr/>
        </p:nvPicPr>
        <p:blipFill rotWithShape="1">
          <a:blip r:embed="rId4">
            <a:alphaModFix/>
          </a:blip>
          <a:srcRect b="12876" l="0" r="0" t="0"/>
          <a:stretch/>
        </p:blipFill>
        <p:spPr>
          <a:xfrm>
            <a:off x="7073117" y="4762964"/>
            <a:ext cx="889263" cy="77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ga5a98a7ade_0_1600"/>
          <p:cNvPicPr preferRelativeResize="0"/>
          <p:nvPr/>
        </p:nvPicPr>
        <p:blipFill rotWithShape="1">
          <a:blip r:embed="rId5">
            <a:alphaModFix/>
          </a:blip>
          <a:srcRect b="29630" l="28747" r="29792" t="33703"/>
          <a:stretch/>
        </p:blipFill>
        <p:spPr>
          <a:xfrm>
            <a:off x="12361218" y="1308661"/>
            <a:ext cx="5054602" cy="251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a5a98a7ade_0_1636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ga5a98a7ade_0_1636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Planificación flexible e integrada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5" name="Google Shape;1525;ga5a98a7ade_0_1636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526" name="Google Shape;1526;ga5a98a7ade_0_1636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7" name="Google Shape;1527;ga5a98a7ade_0_1636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Zonificación y usos de suelo coherentes con el patrimonio</a:t>
            </a:r>
            <a:endParaRPr b="1" i="0" sz="23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ga5a98a7ade_0_1636"/>
          <p:cNvSpPr/>
          <p:nvPr/>
        </p:nvSpPr>
        <p:spPr>
          <a:xfrm>
            <a:off x="5296636" y="5667375"/>
            <a:ext cx="4442100" cy="518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áreas patrimoniales protegidas por los instrumentos de planificación local y/o nacional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9" name="Google Shape;1529;ga5a98a7ade_0_1636"/>
          <p:cNvSpPr/>
          <p:nvPr/>
        </p:nvSpPr>
        <p:spPr>
          <a:xfrm>
            <a:off x="6092738" y="1874482"/>
            <a:ext cx="2850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0/ 100 %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áreas patrimoniales protegidas por planificación local</a:t>
            </a:r>
            <a:endParaRPr/>
          </a:p>
        </p:txBody>
      </p:sp>
      <p:sp>
        <p:nvSpPr>
          <p:cNvPr id="1530" name="Google Shape;1530;ga5a98a7ade_0_1636"/>
          <p:cNvSpPr/>
          <p:nvPr/>
        </p:nvSpPr>
        <p:spPr>
          <a:xfrm>
            <a:off x="6099638" y="3517000"/>
            <a:ext cx="284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Considerando la baja efectividad de los instrumentos de protección.</a:t>
            </a:r>
            <a:endParaRPr/>
          </a:p>
        </p:txBody>
      </p:sp>
      <p:sp>
        <p:nvSpPr>
          <p:cNvPr id="1531" name="Google Shape;1531;ga5a98a7ade_0_1636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SNC / MCA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2" name="Google Shape;1532;ga5a98a7ade_0_1636"/>
          <p:cNvPicPr preferRelativeResize="0"/>
          <p:nvPr/>
        </p:nvPicPr>
        <p:blipFill rotWithShape="1">
          <a:blip r:embed="rId3">
            <a:alphaModFix/>
          </a:blip>
          <a:srcRect b="14690" l="0" r="0" t="0"/>
          <a:stretch/>
        </p:blipFill>
        <p:spPr>
          <a:xfrm>
            <a:off x="6943426" y="4670801"/>
            <a:ext cx="1148646" cy="102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a5a98a7ade_0_1649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8" name="Google Shape;1538;ga5a98a7ade_0_1649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Planificación flexible e integrada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9" name="Google Shape;1539;ga5a98a7ade_0_1649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540" name="Google Shape;1540;ga5a98a7ade_0_1649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1" name="Google Shape;1541;ga5a98a7ade_0_1649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Planes de gestión patrimonial</a:t>
            </a:r>
            <a:endParaRPr b="1" i="0" sz="23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ga5a98a7ade_0_1649"/>
          <p:cNvSpPr/>
          <p:nvPr/>
        </p:nvSpPr>
        <p:spPr>
          <a:xfrm>
            <a:off x="5296636" y="5423339"/>
            <a:ext cx="4442100" cy="7623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Variación N° de organismos de decisión orientados a la gestión del patrimonio cultural con presupuesto propio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ga5a98a7ade_0_1649"/>
          <p:cNvSpPr/>
          <p:nvPr/>
        </p:nvSpPr>
        <p:spPr>
          <a:xfrm>
            <a:off x="6092737" y="1674674"/>
            <a:ext cx="2850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organismos orientados al patrimonio cultural</a:t>
            </a:r>
            <a:endParaRPr/>
          </a:p>
        </p:txBody>
      </p:sp>
      <p:sp>
        <p:nvSpPr>
          <p:cNvPr id="1544" name="Google Shape;1544;ga5a98a7ade_0_1649"/>
          <p:cNvSpPr/>
          <p:nvPr/>
        </p:nvSpPr>
        <p:spPr>
          <a:xfrm>
            <a:off x="6162323" y="3485474"/>
            <a:ext cx="2843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Conteo año actual vs. promedio 5 años previos que afecta el área de intervención</a:t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ga5a98a7ade_0_1649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SNC 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6" name="Google Shape;1546;ga5a98a7ade_0_1649"/>
          <p:cNvPicPr preferRelativeResize="0"/>
          <p:nvPr/>
        </p:nvPicPr>
        <p:blipFill rotWithShape="1">
          <a:blip r:embed="rId3">
            <a:alphaModFix/>
          </a:blip>
          <a:srcRect b="12403" l="0" r="0" t="0"/>
          <a:stretch/>
        </p:blipFill>
        <p:spPr>
          <a:xfrm>
            <a:off x="7190420" y="4603531"/>
            <a:ext cx="786931" cy="673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a5a98a7ade_0_1662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ga5a98a7ade_0_166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Planificación flexible e integrada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3" name="Google Shape;1553;ga5a98a7ade_0_166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554" name="Google Shape;1554;ga5a98a7ade_0_166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ga5a98a7ade_0_166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Planes de gestión patrimonial</a:t>
            </a:r>
            <a:endParaRPr b="1" i="0" sz="23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6" name="Google Shape;1556;ga5a98a7ade_0_1662"/>
          <p:cNvSpPr/>
          <p:nvPr/>
        </p:nvSpPr>
        <p:spPr>
          <a:xfrm>
            <a:off x="5296636" y="5594597"/>
            <a:ext cx="4442100" cy="5910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¿Cómo evalúa el nivel de satisfacción de la población local con el estado y manejo del patrimonio?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7" name="Google Shape;1557;ga5a98a7ade_0_1662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ga5a98a7ade_0_1662"/>
          <p:cNvSpPr/>
          <p:nvPr/>
        </p:nvSpPr>
        <p:spPr>
          <a:xfrm>
            <a:off x="6874139" y="1061969"/>
            <a:ext cx="1798200" cy="1341900"/>
          </a:xfrm>
          <a:prstGeom prst="wedgeEllipseCallout">
            <a:avLst>
              <a:gd fmla="val -69089" name="adj1"/>
              <a:gd fmla="val 46047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Muchos al tener desconocimiento del valor patrimonial, no tienen opinión o manifiestan desinterés.</a:t>
            </a:r>
            <a:endParaRPr/>
          </a:p>
        </p:txBody>
      </p:sp>
      <p:sp>
        <p:nvSpPr>
          <p:cNvPr id="1559" name="Google Shape;1559;ga5a98a7ade_0_1662"/>
          <p:cNvSpPr/>
          <p:nvPr/>
        </p:nvSpPr>
        <p:spPr>
          <a:xfrm flipH="1">
            <a:off x="7940791" y="2531574"/>
            <a:ext cx="1354500" cy="1106100"/>
          </a:xfrm>
          <a:prstGeom prst="wedgeEllipseCallout">
            <a:avLst>
              <a:gd fmla="val 73932" name="adj1"/>
              <a:gd fmla="val -25629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Ver la imagen, el deterioro, el abonado en la zona genera tristeza</a:t>
            </a:r>
            <a:endParaRPr/>
          </a:p>
        </p:txBody>
      </p:sp>
      <p:sp>
        <p:nvSpPr>
          <p:cNvPr id="1560" name="Google Shape;1560;ga5a98a7ade_0_1662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561" name="Google Shape;1561;ga5a98a7ade_0_1662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562" name="Google Shape;1562;ga5a98a7ade_0_16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ga5a98a7ade_0_1662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564" name="Google Shape;1564;ga5a98a7ade_0_1662"/>
          <p:cNvPicPr preferRelativeResize="0"/>
          <p:nvPr/>
        </p:nvPicPr>
        <p:blipFill rotWithShape="1">
          <a:blip r:embed="rId4">
            <a:alphaModFix/>
          </a:blip>
          <a:srcRect b="27356" l="28966" r="29911" t="36015"/>
          <a:stretch/>
        </p:blipFill>
        <p:spPr>
          <a:xfrm>
            <a:off x="12547173" y="1461628"/>
            <a:ext cx="5663155" cy="283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ga5a98a7ade_0_1662"/>
          <p:cNvPicPr preferRelativeResize="0"/>
          <p:nvPr/>
        </p:nvPicPr>
        <p:blipFill rotWithShape="1">
          <a:blip r:embed="rId5">
            <a:alphaModFix/>
          </a:blip>
          <a:srcRect b="13703" l="0" r="0" t="0"/>
          <a:stretch/>
        </p:blipFill>
        <p:spPr>
          <a:xfrm>
            <a:off x="7161740" y="4898270"/>
            <a:ext cx="705121" cy="60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a5a98a7ade_0_1734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1" name="Google Shape;1571;ga5a98a7ade_0_173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Financiación diversa y auto sostenible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2" name="Google Shape;1572;ga5a98a7ade_0_173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573" name="Google Shape;1573;ga5a98a7ade_0_173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COLABORATIVO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4" name="Google Shape;1574;ga5a98a7ade_0_173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F8CBAD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Transparencia en el presupuesto del patrimonio</a:t>
            </a:r>
            <a:endParaRPr b="1" i="0" sz="23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ga5a98a7ade_0_1734"/>
          <p:cNvSpPr/>
          <p:nvPr/>
        </p:nvSpPr>
        <p:spPr>
          <a:xfrm>
            <a:off x="5296636" y="5423339"/>
            <a:ext cx="4442100" cy="7623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N° rendiciones públicas al año incorporando inversiones y gastos presupuestarios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Google Shape;1576;ga5a98a7ade_0_1734"/>
          <p:cNvSpPr/>
          <p:nvPr/>
        </p:nvSpPr>
        <p:spPr>
          <a:xfrm>
            <a:off x="6092738" y="1874482"/>
            <a:ext cx="28500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Rendición publica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400" u="none" cap="none" strike="noStrike">
              <a:solidFill>
                <a:srgbClr val="94C09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7" name="Google Shape;1577;ga5a98a7ade_0_1734"/>
          <p:cNvSpPr/>
          <p:nvPr/>
        </p:nvSpPr>
        <p:spPr>
          <a:xfrm>
            <a:off x="6238524" y="3027213"/>
            <a:ext cx="284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Proyecto Luces, bici senda, solo a nivel de Intendencia.</a:t>
            </a:r>
            <a:endParaRPr/>
          </a:p>
        </p:txBody>
      </p:sp>
      <p:sp>
        <p:nvSpPr>
          <p:cNvPr id="1578" name="Google Shape;1578;ga5a98a7ade_0_1734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SNC/MCA 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9" name="Google Shape;1579;ga5a98a7ade_0_1734"/>
          <p:cNvPicPr preferRelativeResize="0"/>
          <p:nvPr/>
        </p:nvPicPr>
        <p:blipFill rotWithShape="1">
          <a:blip r:embed="rId3">
            <a:alphaModFix/>
          </a:blip>
          <a:srcRect b="13494" l="0" r="0" t="0"/>
          <a:stretch/>
        </p:blipFill>
        <p:spPr>
          <a:xfrm>
            <a:off x="7111659" y="4601624"/>
            <a:ext cx="812180" cy="70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a5a98a7ade_0_4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a5a98a7ade_0_401"/>
          <p:cNvSpPr txBox="1"/>
          <p:nvPr/>
        </p:nvSpPr>
        <p:spPr>
          <a:xfrm>
            <a:off x="5378018" y="6573400"/>
            <a:ext cx="86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a5a98a7ade_0_401"/>
          <p:cNvSpPr/>
          <p:nvPr/>
        </p:nvSpPr>
        <p:spPr>
          <a:xfrm>
            <a:off x="342875" y="-84675"/>
            <a:ext cx="1694700" cy="705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a5a98a7ade_0_401"/>
          <p:cNvSpPr txBox="1"/>
          <p:nvPr/>
        </p:nvSpPr>
        <p:spPr>
          <a:xfrm>
            <a:off x="2149400" y="6225900"/>
            <a:ext cx="610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27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IDENTIFICACIÓN PARTICIPATIVA</a:t>
            </a:r>
            <a:endParaRPr b="1" sz="17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ga5a98a7ade_0_401"/>
          <p:cNvSpPr txBox="1"/>
          <p:nvPr/>
        </p:nvSpPr>
        <p:spPr>
          <a:xfrm>
            <a:off x="896300" y="4685700"/>
            <a:ext cx="11949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i="0" lang="en-US" sz="156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 i="0" sz="156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ga5be5290ec_0_166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585" name="Google Shape;1585;ga5be5290ec_0_166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ga5be5290ec_0_166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587" name="Google Shape;1587;ga5be5290ec_0_166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588" name="Google Shape;1588;ga5be5290ec_0_166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9" name="Google Shape;1589;ga5be5290ec_0_166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0" name="Google Shape;1590;ga5be5290ec_0_166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91" name="Google Shape;1591;ga5be5290ec_0_166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2" name="Google Shape;1592;ga5be5290ec_0_166"/>
          <p:cNvGrpSpPr/>
          <p:nvPr/>
        </p:nvGrpSpPr>
        <p:grpSpPr>
          <a:xfrm>
            <a:off x="4975038" y="847175"/>
            <a:ext cx="2251406" cy="5202000"/>
            <a:chOff x="2639513" y="847175"/>
            <a:chExt cx="2251406" cy="5202000"/>
          </a:xfrm>
        </p:grpSpPr>
        <p:sp>
          <p:nvSpPr>
            <p:cNvPr id="1593" name="Google Shape;1593;ga5be5290ec_0_166"/>
            <p:cNvSpPr/>
            <p:nvPr/>
          </p:nvSpPr>
          <p:spPr>
            <a:xfrm>
              <a:off x="2694919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ga5be5290ec_0_166"/>
            <p:cNvSpPr txBox="1"/>
            <p:nvPr/>
          </p:nvSpPr>
          <p:spPr>
            <a:xfrm>
              <a:off x="2836965" y="3142830"/>
              <a:ext cx="1967700" cy="25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Gobernanza transparente y participativa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Planificación flexible e integrada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Financiación auto-sostenible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5" name="Google Shape;1595;ga5be5290ec_0_166"/>
            <p:cNvSpPr/>
            <p:nvPr/>
          </p:nvSpPr>
          <p:spPr>
            <a:xfrm>
              <a:off x="2639513" y="2313820"/>
              <a:ext cx="2238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COLABORATIVO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596" name="Google Shape;1596;ga5be5290ec_0_166"/>
            <p:cNvPicPr preferRelativeResize="0"/>
            <p:nvPr/>
          </p:nvPicPr>
          <p:blipFill rotWithShape="1">
            <a:blip r:embed="rId6">
              <a:alphaModFix/>
            </a:blip>
            <a:srcRect b="13651" l="0" r="0" t="0"/>
            <a:stretch/>
          </p:blipFill>
          <p:spPr>
            <a:xfrm>
              <a:off x="3427443" y="1434395"/>
              <a:ext cx="730973" cy="631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7" name="Google Shape;1597;ga5be5290ec_0_166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598" name="Google Shape;1598;ga5be5290ec_0_166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ga5be5290ec_0_166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ga5be5290ec_0_166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601" name="Google Shape;1601;ga5be5290ec_0_166"/>
            <p:cNvPicPr preferRelativeResize="0"/>
            <p:nvPr/>
          </p:nvPicPr>
          <p:blipFill rotWithShape="1">
            <a:blip r:embed="rId7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2" name="Google Shape;1602;ga5be5290ec_0_166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03" name="Google Shape;1603;ga5be5290ec_0_166"/>
          <p:cNvGrpSpPr/>
          <p:nvPr/>
        </p:nvGrpSpPr>
        <p:grpSpPr>
          <a:xfrm>
            <a:off x="7311407" y="847175"/>
            <a:ext cx="2196000" cy="5202000"/>
            <a:chOff x="7311407" y="847175"/>
            <a:chExt cx="2196000" cy="5202000"/>
          </a:xfrm>
        </p:grpSpPr>
        <p:sp>
          <p:nvSpPr>
            <p:cNvPr id="1604" name="Google Shape;1604;ga5be5290ec_0_166"/>
            <p:cNvSpPr/>
            <p:nvPr/>
          </p:nvSpPr>
          <p:spPr>
            <a:xfrm>
              <a:off x="7311407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38100">
              <a:solidFill>
                <a:srgbClr val="779E8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ga5be5290ec_0_166"/>
            <p:cNvSpPr txBox="1"/>
            <p:nvPr/>
          </p:nvSpPr>
          <p:spPr>
            <a:xfrm>
              <a:off x="7337691" y="3217767"/>
              <a:ext cx="2052300" cy="28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Reutilización de infraestructura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Conectividad alternativa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Uso eficiente de recursos naturales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Gestión urbana inteligente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6" name="Google Shape;1606;ga5be5290ec_0_166"/>
            <p:cNvSpPr/>
            <p:nvPr/>
          </p:nvSpPr>
          <p:spPr>
            <a:xfrm>
              <a:off x="7452375" y="2410822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ECOEFICIENTE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607" name="Google Shape;1607;ga5be5290ec_0_166"/>
            <p:cNvPicPr preferRelativeResize="0"/>
            <p:nvPr/>
          </p:nvPicPr>
          <p:blipFill rotWithShape="1">
            <a:blip r:embed="rId8">
              <a:alphaModFix/>
            </a:blip>
            <a:srcRect b="17965" l="0" r="0" t="0"/>
            <a:stretch/>
          </p:blipFill>
          <p:spPr>
            <a:xfrm>
              <a:off x="7911250" y="1432300"/>
              <a:ext cx="1013023" cy="83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a5a98a7ade_0_1854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ga5a98a7ade_0_185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 urbana reutilizada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4" name="Google Shape;1614;ga5a98a7ade_0_185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615" name="Google Shape;1615;ga5a98a7ade_0_185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ga5a98a7ade_0_185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Espacios públicos recuperados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ga5a98a7ade_0_1854"/>
          <p:cNvSpPr/>
          <p:nvPr/>
        </p:nvSpPr>
        <p:spPr>
          <a:xfrm>
            <a:off x="5296636" y="5727700"/>
            <a:ext cx="4442100" cy="4581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m lineales de redes soterradas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ga5a98a7ade_0_1854"/>
          <p:cNvSpPr/>
          <p:nvPr/>
        </p:nvSpPr>
        <p:spPr>
          <a:xfrm>
            <a:off x="6092738" y="1874482"/>
            <a:ext cx="2850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4000 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redes soterradas</a:t>
            </a:r>
            <a:endParaRPr/>
          </a:p>
        </p:txBody>
      </p:sp>
      <p:sp>
        <p:nvSpPr>
          <p:cNvPr id="1619" name="Google Shape;1619;ga5a98a7ade_0_1854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ANDE/MCA. 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ga5a98a7ade_0_1854"/>
          <p:cNvSpPr/>
          <p:nvPr/>
        </p:nvSpPr>
        <p:spPr>
          <a:xfrm>
            <a:off x="6099638" y="3133582"/>
            <a:ext cx="28431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Total de metros lineales de cableado soterrado en proyectos ejecutados en el área de intervención.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10% </a:t>
            </a: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Costanera- 40km totales y 4km soterrados.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1" name="Google Shape;1621;ga5a98a7ade_0_1854"/>
          <p:cNvPicPr preferRelativeResize="0"/>
          <p:nvPr/>
        </p:nvPicPr>
        <p:blipFill rotWithShape="1">
          <a:blip r:embed="rId3">
            <a:alphaModFix/>
          </a:blip>
          <a:srcRect b="13171" l="0" r="0" t="0"/>
          <a:stretch/>
        </p:blipFill>
        <p:spPr>
          <a:xfrm>
            <a:off x="7245480" y="5081258"/>
            <a:ext cx="676813" cy="58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a5a98a7ade_0_1867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ga5a98a7ade_0_1867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 urbana reutilizada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8" name="Google Shape;1628;ga5a98a7ade_0_1867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629" name="Google Shape;1629;ga5a98a7ade_0_1867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ga5a98a7ade_0_1867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Espacios públicos recuperados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ga5a98a7ade_0_1867"/>
          <p:cNvSpPr/>
          <p:nvPr/>
        </p:nvSpPr>
        <p:spPr>
          <a:xfrm>
            <a:off x="5296636" y="5727700"/>
            <a:ext cx="4442100" cy="4581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m2 de espacios públicos recuperados 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2" name="Google Shape;1632;ga5a98a7ade_0_1867"/>
          <p:cNvSpPr/>
          <p:nvPr/>
        </p:nvSpPr>
        <p:spPr>
          <a:xfrm>
            <a:off x="5600700" y="1874482"/>
            <a:ext cx="37338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720.000 m2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espacios públicos recuperados</a:t>
            </a:r>
            <a:endParaRPr/>
          </a:p>
        </p:txBody>
      </p:sp>
      <p:sp>
        <p:nvSpPr>
          <p:cNvPr id="1633" name="Google Shape;1633;ga5a98a7ade_0_1867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MCA. 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ga5a98a7ade_0_1867"/>
          <p:cNvSpPr/>
          <p:nvPr/>
        </p:nvSpPr>
        <p:spPr>
          <a:xfrm>
            <a:off x="6046038" y="3517000"/>
            <a:ext cx="2843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Costanera Norte. En proceso Zona Portuaria y Parque Solidaridad = </a:t>
            </a: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240,000</a:t>
            </a: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m2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5" name="Google Shape;1635;ga5a98a7ade_0_18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0411" y="4719784"/>
            <a:ext cx="1134675" cy="11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a5a98a7ade_0_1910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ga5a98a7ade_0_1910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Accesibilidad y conectividad funcional del patrimonio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2" name="Google Shape;1642;ga5a98a7ade_0_1910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643" name="Google Shape;1643;ga5a98a7ade_0_1910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ga5a98a7ade_0_1910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Fomento de modos de transporte no motorizados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ga5a98a7ade_0_1910"/>
          <p:cNvSpPr/>
          <p:nvPr/>
        </p:nvSpPr>
        <p:spPr>
          <a:xfrm>
            <a:off x="5296636" y="5595257"/>
            <a:ext cx="4442100" cy="590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¿La ciudad facilita el uso de modos alternativos de transporte?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ga5a98a7ade_0_1910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ga5a98a7ade_0_1910"/>
          <p:cNvSpPr/>
          <p:nvPr/>
        </p:nvSpPr>
        <p:spPr>
          <a:xfrm>
            <a:off x="7961361" y="2718532"/>
            <a:ext cx="1636800" cy="1303200"/>
          </a:xfrm>
          <a:prstGeom prst="wedgeEllipseCallout">
            <a:avLst>
              <a:gd fmla="val -75997" name="adj1"/>
              <a:gd fmla="val -38786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No hay medios alternativos, faltan bici sendas, incluso la de la Costanera no esta señalizada y se mal utiliza.</a:t>
            </a:r>
            <a:endParaRPr/>
          </a:p>
        </p:txBody>
      </p:sp>
      <p:sp>
        <p:nvSpPr>
          <p:cNvPr id="1648" name="Google Shape;1648;ga5a98a7ade_0_1910"/>
          <p:cNvSpPr/>
          <p:nvPr/>
        </p:nvSpPr>
        <p:spPr>
          <a:xfrm flipH="1">
            <a:off x="6980115" y="1261996"/>
            <a:ext cx="1200900" cy="945300"/>
          </a:xfrm>
          <a:prstGeom prst="wedgeEllipseCallout">
            <a:avLst>
              <a:gd fmla="val 66881" name="adj1"/>
              <a:gd fmla="val 72366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El trasporte público es insuficiente e ineficiente</a:t>
            </a:r>
            <a:endParaRPr b="0" i="0" sz="10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ga5a98a7ade_0_1910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650" name="Google Shape;1650;ga5a98a7ade_0_1910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651" name="Google Shape;1651;ga5a98a7ade_0_19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ga5a98a7ade_0_1910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653" name="Google Shape;1653;ga5a98a7ade_0_1910"/>
          <p:cNvPicPr preferRelativeResize="0"/>
          <p:nvPr/>
        </p:nvPicPr>
        <p:blipFill rotWithShape="1">
          <a:blip r:embed="rId4">
            <a:alphaModFix/>
          </a:blip>
          <a:srcRect b="21408" l="0" r="0" t="0"/>
          <a:stretch/>
        </p:blipFill>
        <p:spPr>
          <a:xfrm>
            <a:off x="7060323" y="4800473"/>
            <a:ext cx="1040555" cy="811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ga5a98a7ade_0_1910"/>
          <p:cNvPicPr preferRelativeResize="0"/>
          <p:nvPr/>
        </p:nvPicPr>
        <p:blipFill rotWithShape="1">
          <a:blip r:embed="rId5">
            <a:alphaModFix/>
          </a:blip>
          <a:srcRect b="22038" l="28647" r="29061" t="42591"/>
          <a:stretch/>
        </p:blipFill>
        <p:spPr>
          <a:xfrm>
            <a:off x="12703820" y="1059493"/>
            <a:ext cx="7092269" cy="333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a5a98a7ade_0_1928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0" name="Google Shape;1660;ga5a98a7ade_0_1928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Accesibilidad y conectividad funcional del patrimonio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61" name="Google Shape;1661;ga5a98a7ade_0_1928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662" name="Google Shape;1662;ga5a98a7ade_0_1928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ga5a98a7ade_0_1928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Fomento de modos de transporte no motorizados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ga5a98a7ade_0_1928"/>
          <p:cNvSpPr/>
          <p:nvPr/>
        </p:nvSpPr>
        <p:spPr>
          <a:xfrm>
            <a:off x="5296636" y="5727700"/>
            <a:ext cx="4442100" cy="4581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Vías peatonales o semi peatonales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ga5a98a7ade_0_1928"/>
          <p:cNvSpPr/>
          <p:nvPr/>
        </p:nvSpPr>
        <p:spPr>
          <a:xfrm>
            <a:off x="5199854" y="1966055"/>
            <a:ext cx="4535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260 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vías peatonales</a:t>
            </a:r>
            <a:endParaRPr/>
          </a:p>
        </p:txBody>
      </p:sp>
      <p:sp>
        <p:nvSpPr>
          <p:cNvPr id="1666" name="Google Shape;1666;ga5a98a7ade_0_1928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MCA/MUVH. 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7" name="Google Shape;1667;ga5a98a7ade_0_1928"/>
          <p:cNvSpPr/>
          <p:nvPr/>
        </p:nvSpPr>
        <p:spPr>
          <a:xfrm>
            <a:off x="6046037" y="3470834"/>
            <a:ext cx="2843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Incluyendo escalinatas en Loma San Jerónimo.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7.800.000 m2 </a:t>
            </a:r>
            <a:r>
              <a:rPr b="1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 area de intervención. </a:t>
            </a:r>
            <a:endParaRPr/>
          </a:p>
        </p:txBody>
      </p:sp>
      <p:pic>
        <p:nvPicPr>
          <p:cNvPr id="1668" name="Google Shape;1668;ga5a98a7ade_0_1928"/>
          <p:cNvPicPr preferRelativeResize="0"/>
          <p:nvPr/>
        </p:nvPicPr>
        <p:blipFill rotWithShape="1">
          <a:blip r:embed="rId3">
            <a:alphaModFix/>
          </a:blip>
          <a:srcRect b="14503" l="13808" r="68467" t="54572"/>
          <a:stretch/>
        </p:blipFill>
        <p:spPr>
          <a:xfrm>
            <a:off x="7190013" y="4898571"/>
            <a:ext cx="506187" cy="89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a5a98a7ade_0_1941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ga5a98a7ade_0_1941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Accesibilidad y conectividad funcional del patrimonio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5" name="Google Shape;1675;ga5a98a7ade_0_1941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676" name="Google Shape;1676;ga5a98a7ade_0_1941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ga5a98a7ade_0_1941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Calidad del espacio público en áreas patrimoniales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ga5a98a7ade_0_1941"/>
          <p:cNvSpPr/>
          <p:nvPr/>
        </p:nvSpPr>
        <p:spPr>
          <a:xfrm>
            <a:off x="5296636" y="5727700"/>
            <a:ext cx="4442100" cy="4581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superficie de área verde por habitante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ga5a98a7ade_0_1941"/>
          <p:cNvSpPr/>
          <p:nvPr/>
        </p:nvSpPr>
        <p:spPr>
          <a:xfrm>
            <a:off x="5203372" y="2236432"/>
            <a:ext cx="4535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4,89 m2/hab </a:t>
            </a: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Centro histórico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6 m2/hab </a:t>
            </a: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Asunción</a:t>
            </a:r>
            <a:endParaRPr/>
          </a:p>
        </p:txBody>
      </p:sp>
      <p:sp>
        <p:nvSpPr>
          <p:cNvPr id="1680" name="Google Shape;1680;ga5a98a7ade_0_1941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MCA/PNUD. 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1" name="Google Shape;1681;ga5a98a7ade_0_1941"/>
          <p:cNvPicPr preferRelativeResize="0"/>
          <p:nvPr/>
        </p:nvPicPr>
        <p:blipFill rotWithShape="1">
          <a:blip r:embed="rId3">
            <a:alphaModFix/>
          </a:blip>
          <a:srcRect b="14471" l="0" r="0" t="0"/>
          <a:stretch/>
        </p:blipFill>
        <p:spPr>
          <a:xfrm>
            <a:off x="7112315" y="4851400"/>
            <a:ext cx="983166" cy="84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a5a98a7ade_0_1953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ga5a98a7ade_0_1953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Accesibilidad y conectividad funcional del patrimonio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8" name="Google Shape;1688;ga5a98a7ade_0_1953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689" name="Google Shape;1689;ga5a98a7ade_0_1953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ga5a98a7ade_0_1953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Uso de transporte público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ga5a98a7ade_0_1953"/>
          <p:cNvSpPr/>
          <p:nvPr/>
        </p:nvSpPr>
        <p:spPr>
          <a:xfrm>
            <a:off x="5296636" y="5727700"/>
            <a:ext cx="4442100" cy="4581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pasajeros que usan bus en horarios críticos 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ga5a98a7ade_0_1953"/>
          <p:cNvSpPr/>
          <p:nvPr/>
        </p:nvSpPr>
        <p:spPr>
          <a:xfrm>
            <a:off x="5199854" y="1966055"/>
            <a:ext cx="4535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52 %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pasajeros que usan bus</a:t>
            </a:r>
            <a:endParaRPr/>
          </a:p>
        </p:txBody>
      </p:sp>
      <p:sp>
        <p:nvSpPr>
          <p:cNvPr id="1693" name="Google Shape;1693;ga5a98a7ade_0_1953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ICES 2014 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ga5a98a7ade_0_1953"/>
          <p:cNvSpPr/>
          <p:nvPr/>
        </p:nvSpPr>
        <p:spPr>
          <a:xfrm>
            <a:off x="6046037" y="3470834"/>
            <a:ext cx="2843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 el área metropolitana de Asunción AMA</a:t>
            </a:r>
            <a:r>
              <a:rPr b="0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/>
          </a:p>
        </p:txBody>
      </p:sp>
      <p:pic>
        <p:nvPicPr>
          <p:cNvPr id="1695" name="Google Shape;1695;ga5a98a7ade_0_1953"/>
          <p:cNvPicPr preferRelativeResize="0"/>
          <p:nvPr/>
        </p:nvPicPr>
        <p:blipFill rotWithShape="1">
          <a:blip r:embed="rId3">
            <a:alphaModFix/>
          </a:blip>
          <a:srcRect b="17722" l="0" r="0" t="0"/>
          <a:stretch/>
        </p:blipFill>
        <p:spPr>
          <a:xfrm>
            <a:off x="6983450" y="4931020"/>
            <a:ext cx="968298" cy="796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a5a98a7ade_0_1984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ga5a98a7ade_0_198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Accesibilidad y conectividad funcional del patrimonio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2" name="Google Shape;1702;ga5a98a7ade_0_198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03" name="Google Shape;1703;ga5a98a7ade_0_198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ga5a98a7ade_0_198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Uso de transporte público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ga5a98a7ade_0_1984"/>
          <p:cNvSpPr/>
          <p:nvPr/>
        </p:nvSpPr>
        <p:spPr>
          <a:xfrm>
            <a:off x="5296636" y="5763152"/>
            <a:ext cx="4442100" cy="4224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¿Cómo evalúa la calidad del transporte público? 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ga5a98a7ade_0_1984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ga5a98a7ade_0_1984"/>
          <p:cNvSpPr/>
          <p:nvPr/>
        </p:nvSpPr>
        <p:spPr>
          <a:xfrm>
            <a:off x="4532671" y="1175678"/>
            <a:ext cx="848400" cy="630600"/>
          </a:xfrm>
          <a:prstGeom prst="wedgeEllipseCallout">
            <a:avLst>
              <a:gd fmla="val 59387" name="adj1"/>
              <a:gd fmla="val 71577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Pésimo.</a:t>
            </a:r>
            <a:endParaRPr/>
          </a:p>
        </p:txBody>
      </p:sp>
      <p:sp>
        <p:nvSpPr>
          <p:cNvPr id="1708" name="Google Shape;1708;ga5a98a7ade_0_1984"/>
          <p:cNvSpPr/>
          <p:nvPr/>
        </p:nvSpPr>
        <p:spPr>
          <a:xfrm flipH="1">
            <a:off x="8281423" y="3462873"/>
            <a:ext cx="1775400" cy="1087800"/>
          </a:xfrm>
          <a:prstGeom prst="wedgeEllipseCallout">
            <a:avLst>
              <a:gd fmla="val 69868" name="adj1"/>
              <a:gd fmla="val -57892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Un sistema obsoleto y un modelo de administración del mismo que favorece la corrupción.</a:t>
            </a:r>
            <a:endParaRPr/>
          </a:p>
        </p:txBody>
      </p:sp>
      <p:sp>
        <p:nvSpPr>
          <p:cNvPr id="1709" name="Google Shape;1709;ga5a98a7ade_0_1984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710" name="Google Shape;1710;ga5a98a7ade_0_1984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711" name="Google Shape;1711;ga5a98a7ade_0_19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ga5a98a7ade_0_1984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713" name="Google Shape;1713;ga5a98a7ade_0_1984"/>
          <p:cNvPicPr preferRelativeResize="0"/>
          <p:nvPr/>
        </p:nvPicPr>
        <p:blipFill rotWithShape="1">
          <a:blip r:embed="rId4">
            <a:alphaModFix/>
          </a:blip>
          <a:srcRect b="17722" l="0" r="0" t="0"/>
          <a:stretch/>
        </p:blipFill>
        <p:spPr>
          <a:xfrm>
            <a:off x="6986540" y="4966472"/>
            <a:ext cx="968298" cy="79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ga5a98a7ade_0_1984"/>
          <p:cNvPicPr preferRelativeResize="0"/>
          <p:nvPr/>
        </p:nvPicPr>
        <p:blipFill rotWithShape="1">
          <a:blip r:embed="rId5">
            <a:alphaModFix/>
          </a:blip>
          <a:srcRect b="37302" l="28392" r="29376" t="28094"/>
          <a:stretch/>
        </p:blipFill>
        <p:spPr>
          <a:xfrm>
            <a:off x="12691426" y="1296112"/>
            <a:ext cx="6484901" cy="29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ga5a98a7ade_0_1984"/>
          <p:cNvSpPr/>
          <p:nvPr/>
        </p:nvSpPr>
        <p:spPr>
          <a:xfrm flipH="1">
            <a:off x="6861053" y="813393"/>
            <a:ext cx="1869300" cy="1355100"/>
          </a:xfrm>
          <a:prstGeom prst="wedgeEllipseCallout">
            <a:avLst>
              <a:gd fmla="val 68153" name="adj1"/>
              <a:gd fmla="val 50006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Los viajes nocturnos son escasos, trabajadores gastronómicos o de ocio necesitan movilizarse durante la madrugada.</a:t>
            </a:r>
            <a:endParaRPr/>
          </a:p>
        </p:txBody>
      </p:sp>
      <p:sp>
        <p:nvSpPr>
          <p:cNvPr id="1716" name="Google Shape;1716;ga5a98a7ade_0_1984"/>
          <p:cNvSpPr/>
          <p:nvPr/>
        </p:nvSpPr>
        <p:spPr>
          <a:xfrm>
            <a:off x="8550022" y="1723212"/>
            <a:ext cx="1696800" cy="1363500"/>
          </a:xfrm>
          <a:prstGeom prst="wedgeEllipseCallout">
            <a:avLst>
              <a:gd fmla="val -79035" name="adj1"/>
              <a:gd fmla="val 20176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Las personas prefieren comprarse un vehículo en vez de utilizar el sistema de trasporte publico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a5a98a7ade_0_2004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ga5a98a7ade_0_200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Gestión urbana inteligente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3" name="Google Shape;1723;ga5a98a7ade_0_200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24" name="Google Shape;1724;ga5a98a7ade_0_200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ga5a98a7ade_0_200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Incorporación de tecnologías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ga5a98a7ade_0_2004"/>
          <p:cNvSpPr/>
          <p:nvPr/>
        </p:nvSpPr>
        <p:spPr>
          <a:xfrm>
            <a:off x="5296636" y="5377543"/>
            <a:ext cx="4442100" cy="8082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N° de servicios con incorporación de tecnologías orientados a la ciudadanía (ej. Transporte, app de turismo) en los últimos 5 años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ga5a98a7ade_0_2004"/>
          <p:cNvSpPr/>
          <p:nvPr/>
        </p:nvSpPr>
        <p:spPr>
          <a:xfrm>
            <a:off x="5199853" y="1808871"/>
            <a:ext cx="4535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Servicio con incorporación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tecnología </a:t>
            </a:r>
            <a:endParaRPr/>
          </a:p>
        </p:txBody>
      </p:sp>
      <p:sp>
        <p:nvSpPr>
          <p:cNvPr id="1728" name="Google Shape;1728;ga5a98a7ade_0_2004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Fuente:MITICS.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9" name="Google Shape;1729;ga5a98a7ade_0_2004"/>
          <p:cNvSpPr/>
          <p:nvPr/>
        </p:nvSpPr>
        <p:spPr>
          <a:xfrm>
            <a:off x="6046036" y="3385458"/>
            <a:ext cx="284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Topa: app de información / localización de transporte público del área metropolitana de Asunción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730" name="Google Shape;1730;ga5a98a7ade_0_2004"/>
          <p:cNvPicPr preferRelativeResize="0"/>
          <p:nvPr/>
        </p:nvPicPr>
        <p:blipFill rotWithShape="1">
          <a:blip r:embed="rId3">
            <a:alphaModFix/>
          </a:blip>
          <a:srcRect b="17722" l="0" r="0" t="0"/>
          <a:stretch/>
        </p:blipFill>
        <p:spPr>
          <a:xfrm>
            <a:off x="6983450" y="4580863"/>
            <a:ext cx="968298" cy="796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a5a98a7ade_0_2064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ga5a98a7ade_0_2064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eficiente y responsable de recursos naturales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7" name="Google Shape;1737;ga5a98a7ade_0_2064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38" name="Google Shape;1738;ga5a98a7ade_0_2064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ga5a98a7ade_0_2064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Eficiencia energética en patrimonio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ga5a98a7ade_0_2064"/>
          <p:cNvSpPr/>
          <p:nvPr/>
        </p:nvSpPr>
        <p:spPr>
          <a:xfrm>
            <a:off x="5296636" y="5674936"/>
            <a:ext cx="4442100" cy="510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edificios con certificación energética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 categorías A-C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ga5a98a7ade_0_2064"/>
          <p:cNvSpPr/>
          <p:nvPr/>
        </p:nvSpPr>
        <p:spPr>
          <a:xfrm>
            <a:off x="5863344" y="2182805"/>
            <a:ext cx="3308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edificios patrimoniales con certificación categorías A-C</a:t>
            </a:r>
            <a:endParaRPr/>
          </a:p>
        </p:txBody>
      </p:sp>
      <p:sp>
        <p:nvSpPr>
          <p:cNvPr id="1742" name="Google Shape;1742;ga5a98a7ade_0_2064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ANDE.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3" name="Google Shape;1743;ga5a98a7ade_0_2064"/>
          <p:cNvPicPr preferRelativeResize="0"/>
          <p:nvPr/>
        </p:nvPicPr>
        <p:blipFill rotWithShape="1">
          <a:blip r:embed="rId3">
            <a:alphaModFix/>
          </a:blip>
          <a:srcRect b="13277" l="0" r="0" t="0"/>
          <a:stretch/>
        </p:blipFill>
        <p:spPr>
          <a:xfrm>
            <a:off x="7130715" y="4826000"/>
            <a:ext cx="844886" cy="745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/>
        </p:nvSpPr>
        <p:spPr>
          <a:xfrm>
            <a:off x="5378018" y="6573400"/>
            <a:ext cx="8628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@fotociclo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5"/>
          <p:cNvSpPr/>
          <p:nvPr/>
        </p:nvSpPr>
        <p:spPr>
          <a:xfrm>
            <a:off x="8924625" y="1971350"/>
            <a:ext cx="3105600" cy="30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25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Taller de Lanzamiento</a:t>
            </a:r>
            <a:endParaRPr sz="2500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2500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Público </a:t>
            </a:r>
            <a:endParaRPr sz="2500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i="0" lang="en-US" sz="77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94</a:t>
            </a:r>
            <a:r>
              <a:rPr i="0" lang="en-US" sz="29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i="0" sz="300" u="none" cap="none" strike="noStrik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i="0" lang="en-US" sz="33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participantes</a:t>
            </a:r>
            <a:r>
              <a:rPr i="0" lang="en-US" sz="2900" u="none" cap="none" strike="noStrike">
                <a:solidFill>
                  <a:srgbClr val="1F3864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i="0" sz="2900" u="none" cap="none" strike="noStrike">
              <a:solidFill>
                <a:srgbClr val="1F386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descr="Interface gráfica do usuário, Aplicativo&#10;&#10;Descrição gerada automaticamente" id="218" name="Google Shape;2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04" y="761253"/>
            <a:ext cx="8261616" cy="5479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a5a98a7ade_0_2076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ga5a98a7ade_0_2076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eficiente y responsable de recursos naturales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0" name="Google Shape;1750;ga5a98a7ade_0_2076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51" name="Google Shape;1751;ga5a98a7ade_0_2076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ga5a98a7ade_0_2076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Eficiencia energética en patrimonio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ga5a98a7ade_0_2076"/>
          <p:cNvSpPr/>
          <p:nvPr/>
        </p:nvSpPr>
        <p:spPr>
          <a:xfrm>
            <a:off x="5296636" y="5674936"/>
            <a:ext cx="4442100" cy="510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proyectos con energías alternativas (paneles solares, energía geotérmica o eólica)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ga5a98a7ade_0_2076"/>
          <p:cNvSpPr/>
          <p:nvPr/>
        </p:nvSpPr>
        <p:spPr>
          <a:xfrm>
            <a:off x="5863344" y="2182805"/>
            <a:ext cx="3308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proyectos con energías alternativas</a:t>
            </a:r>
            <a:endParaRPr/>
          </a:p>
        </p:txBody>
      </p:sp>
      <p:sp>
        <p:nvSpPr>
          <p:cNvPr id="1755" name="Google Shape;1755;ga5a98a7ade_0_2076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ANDE.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6" name="Google Shape;1756;ga5a98a7ade_0_2076"/>
          <p:cNvPicPr preferRelativeResize="0"/>
          <p:nvPr/>
        </p:nvPicPr>
        <p:blipFill rotWithShape="1">
          <a:blip r:embed="rId3">
            <a:alphaModFix/>
          </a:blip>
          <a:srcRect b="13277" l="0" r="0" t="0"/>
          <a:stretch/>
        </p:blipFill>
        <p:spPr>
          <a:xfrm>
            <a:off x="7130715" y="4826000"/>
            <a:ext cx="844886" cy="745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a5a98a7ade_0_2088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ga5a98a7ade_0_2088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eficiente y responsable de recursos naturales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3" name="Google Shape;1763;ga5a98a7ade_0_2088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64" name="Google Shape;1764;ga5a98a7ade_0_2088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5" name="Google Shape;1765;ga5a98a7ade_0_2088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Eficiencia Lumínica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6" name="Google Shape;1766;ga5a98a7ade_0_2088"/>
          <p:cNvSpPr/>
          <p:nvPr/>
        </p:nvSpPr>
        <p:spPr>
          <a:xfrm>
            <a:off x="5296636" y="5674936"/>
            <a:ext cx="4442100" cy="510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uso de luminaria LED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7" name="Google Shape;1767;ga5a98a7ade_0_2088"/>
          <p:cNvSpPr/>
          <p:nvPr/>
        </p:nvSpPr>
        <p:spPr>
          <a:xfrm>
            <a:off x="5863344" y="2182805"/>
            <a:ext cx="33087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20 %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uso de luminarias LED en relación a las luminarias publicas del área</a:t>
            </a:r>
            <a:endParaRPr/>
          </a:p>
        </p:txBody>
      </p:sp>
      <p:sp>
        <p:nvSpPr>
          <p:cNvPr id="1768" name="Google Shape;1768;ga5a98a7ade_0_2088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ANDE.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9" name="Google Shape;1769;ga5a98a7ade_0_2088"/>
          <p:cNvPicPr preferRelativeResize="0"/>
          <p:nvPr/>
        </p:nvPicPr>
        <p:blipFill rotWithShape="1">
          <a:blip r:embed="rId3">
            <a:alphaModFix/>
          </a:blip>
          <a:srcRect b="13277" l="0" r="0" t="0"/>
          <a:stretch/>
        </p:blipFill>
        <p:spPr>
          <a:xfrm>
            <a:off x="7130715" y="4826000"/>
            <a:ext cx="844886" cy="745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Google Shape;1774;ga5a98a7ade_0_2112"/>
          <p:cNvPicPr preferRelativeResize="0"/>
          <p:nvPr/>
        </p:nvPicPr>
        <p:blipFill rotWithShape="1">
          <a:blip r:embed="rId3">
            <a:alphaModFix/>
          </a:blip>
          <a:srcRect b="14908" l="0" r="0" t="0"/>
          <a:stretch/>
        </p:blipFill>
        <p:spPr>
          <a:xfrm>
            <a:off x="6987812" y="4916120"/>
            <a:ext cx="1059874" cy="85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ga5a98a7ade_0_2112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ga5a98a7ade_0_211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eficiente y responsable de recursos naturales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77" name="Google Shape;1777;ga5a98a7ade_0_211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78" name="Google Shape;1778;ga5a98a7ade_0_211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9" name="Google Shape;1779;ga5a98a7ade_0_211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Disminución de emisión de gases efecto invernadero</a:t>
            </a:r>
            <a:endParaRPr b="1" i="0" sz="22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ga5a98a7ade_0_2112"/>
          <p:cNvSpPr/>
          <p:nvPr/>
        </p:nvSpPr>
        <p:spPr>
          <a:xfrm>
            <a:off x="5296636" y="5774267"/>
            <a:ext cx="4442100" cy="4113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Percepción de calidad del aire en fachadas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1" name="Google Shape;1781;ga5a98a7ade_0_2112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2" name="Google Shape;1782;ga5a98a7ade_0_2112"/>
          <p:cNvSpPr/>
          <p:nvPr/>
        </p:nvSpPr>
        <p:spPr>
          <a:xfrm>
            <a:off x="7717833" y="1971716"/>
            <a:ext cx="1681800" cy="1333200"/>
          </a:xfrm>
          <a:prstGeom prst="wedgeEllipseCallout">
            <a:avLst>
              <a:gd fmla="val -84488" name="adj1"/>
              <a:gd fmla="val -31887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El mantenimiento de fachadas es mínimo o nulo, especialmente en las propiedades de carácter privado.</a:t>
            </a:r>
            <a:endParaRPr/>
          </a:p>
        </p:txBody>
      </p:sp>
      <p:sp>
        <p:nvSpPr>
          <p:cNvPr id="1783" name="Google Shape;1783;ga5a98a7ade_0_2112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784" name="Google Shape;1784;ga5a98a7ade_0_2112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785" name="Google Shape;1785;ga5a98a7ade_0_2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ga5a98a7ade_0_2112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787" name="Google Shape;1787;ga5a98a7ade_0_2112"/>
          <p:cNvPicPr preferRelativeResize="0"/>
          <p:nvPr/>
        </p:nvPicPr>
        <p:blipFill rotWithShape="1">
          <a:blip r:embed="rId5">
            <a:alphaModFix/>
          </a:blip>
          <a:srcRect b="14072" l="28853" r="29791" t="51112"/>
          <a:stretch/>
        </p:blipFill>
        <p:spPr>
          <a:xfrm>
            <a:off x="12381878" y="1744999"/>
            <a:ext cx="6513970" cy="308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a5a98a7ade_0_2129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3" name="Google Shape;1793;ga5a98a7ade_0_2129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eficiente y responsable de recursos naturales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4" name="Google Shape;1794;ga5a98a7ade_0_2129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795" name="Google Shape;1795;ga5a98a7ade_0_2129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6" name="Google Shape;1796;ga5a98a7ade_0_2129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Gestión eficiente de residuos/reciclaje</a:t>
            </a:r>
            <a:endParaRPr b="1" i="0" sz="21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ga5a98a7ade_0_2129"/>
          <p:cNvSpPr/>
          <p:nvPr/>
        </p:nvSpPr>
        <p:spPr>
          <a:xfrm>
            <a:off x="5296636" y="5674936"/>
            <a:ext cx="4442100" cy="510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N° centros de acopio y reciclaje formales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8" name="Google Shape;1798;ga5a98a7ade_0_2129"/>
          <p:cNvSpPr/>
          <p:nvPr/>
        </p:nvSpPr>
        <p:spPr>
          <a:xfrm>
            <a:off x="5863344" y="1915852"/>
            <a:ext cx="3308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Centros formales de reciclaje en los 5 años previos</a:t>
            </a:r>
            <a:endParaRPr/>
          </a:p>
        </p:txBody>
      </p:sp>
      <p:sp>
        <p:nvSpPr>
          <p:cNvPr id="1799" name="Google Shape;1799;ga5a98a7ade_0_2129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MCA.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ignificado de Símbolo de reciclaje (Qué es, Concepto y Definición) -  Significados" id="1800" name="Google Shape;1800;ga5a98a7ade_0_2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6435" y="4796765"/>
            <a:ext cx="735665" cy="735665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ga5a98a7ade_0_2129"/>
          <p:cNvSpPr/>
          <p:nvPr/>
        </p:nvSpPr>
        <p:spPr>
          <a:xfrm>
            <a:off x="6096186" y="3517000"/>
            <a:ext cx="284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Obs: En Chacarita baja y alta hay un centro informal de reciclaje respectivamente.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a5a98a7ade_0_2142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7" name="Google Shape;1807;ga5a98a7ade_0_214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eficiente y responsable de recursos naturales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8" name="Google Shape;1808;ga5a98a7ade_0_214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809" name="Google Shape;1809;ga5a98a7ade_0_214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ga5a98a7ade_0_214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Gestión eficiente de residuos/reciclaje</a:t>
            </a:r>
            <a:endParaRPr b="1" i="0" sz="21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1" name="Google Shape;1811;ga5a98a7ade_0_2142"/>
          <p:cNvSpPr/>
          <p:nvPr/>
        </p:nvSpPr>
        <p:spPr>
          <a:xfrm>
            <a:off x="5296636" y="5674936"/>
            <a:ext cx="4442100" cy="510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material reciclados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ga5a98a7ade_0_2142"/>
          <p:cNvSpPr/>
          <p:nvPr/>
        </p:nvSpPr>
        <p:spPr>
          <a:xfrm>
            <a:off x="5889862" y="2205654"/>
            <a:ext cx="33087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12 %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materiales reciclados anual</a:t>
            </a:r>
            <a:endParaRPr/>
          </a:p>
        </p:txBody>
      </p:sp>
      <p:sp>
        <p:nvSpPr>
          <p:cNvPr id="1813" name="Google Shape;1813;ga5a98a7ade_0_2142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Plan de acción ICES AMA BID.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ignificado de Símbolo de reciclaje (Qué es, Concepto y Definición) -  Significados" id="1814" name="Google Shape;1814;ga5a98a7ade_0_2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6435" y="4796765"/>
            <a:ext cx="735665" cy="735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9" name="Google Shape;1819;ga5be5290ec_0_189"/>
          <p:cNvGrpSpPr/>
          <p:nvPr/>
        </p:nvGrpSpPr>
        <p:grpSpPr>
          <a:xfrm>
            <a:off x="386675" y="847175"/>
            <a:ext cx="2196000" cy="5665745"/>
            <a:chOff x="386675" y="847175"/>
            <a:chExt cx="2196000" cy="5665745"/>
          </a:xfrm>
        </p:grpSpPr>
        <p:sp>
          <p:nvSpPr>
            <p:cNvPr id="1820" name="Google Shape;1820;ga5be5290ec_0_189"/>
            <p:cNvSpPr/>
            <p:nvPr/>
          </p:nvSpPr>
          <p:spPr>
            <a:xfrm>
              <a:off x="386675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ga5be5290ec_0_189"/>
            <p:cNvSpPr txBox="1"/>
            <p:nvPr/>
          </p:nvSpPr>
          <p:spPr>
            <a:xfrm>
              <a:off x="520515" y="3127420"/>
              <a:ext cx="1851900" cy="3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Tejido urbano accessible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 Identidad cultural compartida</a:t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Inclusión y cohesión social </a:t>
              </a:r>
              <a:endParaRPr sz="1100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Integración espacial equitativa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822" name="Google Shape;1822;ga5be5290ec_0_189"/>
            <p:cNvGrpSpPr/>
            <p:nvPr/>
          </p:nvGrpSpPr>
          <p:grpSpPr>
            <a:xfrm>
              <a:off x="781979" y="1411878"/>
              <a:ext cx="1405408" cy="715259"/>
              <a:chOff x="5577898" y="405825"/>
              <a:chExt cx="1405408" cy="715259"/>
            </a:xfrm>
          </p:grpSpPr>
          <p:pic>
            <p:nvPicPr>
              <p:cNvPr id="1823" name="Google Shape;1823;ga5be5290ec_0_189"/>
              <p:cNvPicPr preferRelativeResize="0"/>
              <p:nvPr/>
            </p:nvPicPr>
            <p:blipFill rotWithShape="1">
              <a:blip r:embed="rId3">
                <a:alphaModFix/>
              </a:blip>
              <a:srcRect b="15218" l="0" r="0" t="0"/>
              <a:stretch/>
            </p:blipFill>
            <p:spPr>
              <a:xfrm>
                <a:off x="5577898" y="418989"/>
                <a:ext cx="828133" cy="702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4" name="Google Shape;1824;ga5be5290ec_0_189"/>
              <p:cNvPicPr preferRelativeResize="0"/>
              <p:nvPr/>
            </p:nvPicPr>
            <p:blipFill rotWithShape="1">
              <a:blip r:embed="rId4">
                <a:alphaModFix/>
              </a:blip>
              <a:srcRect b="16001" l="0" r="0" t="0"/>
              <a:stretch/>
            </p:blipFill>
            <p:spPr>
              <a:xfrm>
                <a:off x="5866536" y="405825"/>
                <a:ext cx="828133" cy="69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5" name="Google Shape;1825;ga5be5290ec_0_189"/>
              <p:cNvPicPr preferRelativeResize="0"/>
              <p:nvPr/>
            </p:nvPicPr>
            <p:blipFill rotWithShape="1">
              <a:blip r:embed="rId5">
                <a:alphaModFix/>
              </a:blip>
              <a:srcRect b="15846" l="0" r="0" t="0"/>
              <a:stretch/>
            </p:blipFill>
            <p:spPr>
              <a:xfrm>
                <a:off x="6155173" y="414999"/>
                <a:ext cx="828133" cy="696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26" name="Google Shape;1826;ga5be5290ec_0_189"/>
            <p:cNvSpPr/>
            <p:nvPr/>
          </p:nvSpPr>
          <p:spPr>
            <a:xfrm>
              <a:off x="558810" y="228298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INCLUSIVO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27" name="Google Shape;1827;ga5be5290ec_0_189"/>
          <p:cNvGrpSpPr/>
          <p:nvPr/>
        </p:nvGrpSpPr>
        <p:grpSpPr>
          <a:xfrm>
            <a:off x="4975038" y="847175"/>
            <a:ext cx="2251406" cy="5202000"/>
            <a:chOff x="2639513" y="847175"/>
            <a:chExt cx="2251406" cy="5202000"/>
          </a:xfrm>
        </p:grpSpPr>
        <p:sp>
          <p:nvSpPr>
            <p:cNvPr id="1828" name="Google Shape;1828;ga5be5290ec_0_189"/>
            <p:cNvSpPr/>
            <p:nvPr/>
          </p:nvSpPr>
          <p:spPr>
            <a:xfrm>
              <a:off x="2694919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ga5be5290ec_0_189"/>
            <p:cNvSpPr txBox="1"/>
            <p:nvPr/>
          </p:nvSpPr>
          <p:spPr>
            <a:xfrm>
              <a:off x="2836965" y="3142830"/>
              <a:ext cx="1967700" cy="25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Gobernanza transparente y participativa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Planificación flexible e integrada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Financiación auto-sostenible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0" name="Google Shape;1830;ga5be5290ec_0_189"/>
            <p:cNvSpPr/>
            <p:nvPr/>
          </p:nvSpPr>
          <p:spPr>
            <a:xfrm>
              <a:off x="2639513" y="2313820"/>
              <a:ext cx="2238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COLABORATIVO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831" name="Google Shape;1831;ga5be5290ec_0_189"/>
            <p:cNvPicPr preferRelativeResize="0"/>
            <p:nvPr/>
          </p:nvPicPr>
          <p:blipFill rotWithShape="1">
            <a:blip r:embed="rId6">
              <a:alphaModFix/>
            </a:blip>
            <a:srcRect b="13651" l="0" r="0" t="0"/>
            <a:stretch/>
          </p:blipFill>
          <p:spPr>
            <a:xfrm>
              <a:off x="3427443" y="1434395"/>
              <a:ext cx="730973" cy="631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2" name="Google Shape;1832;ga5be5290ec_0_189"/>
          <p:cNvGrpSpPr/>
          <p:nvPr/>
        </p:nvGrpSpPr>
        <p:grpSpPr>
          <a:xfrm>
            <a:off x="2694064" y="847175"/>
            <a:ext cx="2196000" cy="6227001"/>
            <a:chOff x="9619651" y="847175"/>
            <a:chExt cx="2196000" cy="6227001"/>
          </a:xfrm>
        </p:grpSpPr>
        <p:sp>
          <p:nvSpPr>
            <p:cNvPr id="1833" name="Google Shape;1833;ga5be5290ec_0_189"/>
            <p:cNvSpPr txBox="1"/>
            <p:nvPr/>
          </p:nvSpPr>
          <p:spPr>
            <a:xfrm>
              <a:off x="9672373" y="5966276"/>
              <a:ext cx="614400" cy="11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ga5be5290ec_0_189"/>
            <p:cNvSpPr/>
            <p:nvPr/>
          </p:nvSpPr>
          <p:spPr>
            <a:xfrm>
              <a:off x="9619651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38100">
              <a:solidFill>
                <a:srgbClr val="8DA9D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ga5be5290ec_0_189"/>
            <p:cNvSpPr txBox="1"/>
            <p:nvPr/>
          </p:nvSpPr>
          <p:spPr>
            <a:xfrm>
              <a:off x="9739634" y="3217767"/>
              <a:ext cx="20760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Desarrollo productivo y empresarial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Turismo sostenible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Creatividad local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836" name="Google Shape;1836;ga5be5290ec_0_189"/>
            <p:cNvPicPr preferRelativeResize="0"/>
            <p:nvPr/>
          </p:nvPicPr>
          <p:blipFill rotWithShape="1">
            <a:blip r:embed="rId7">
              <a:alphaModFix/>
            </a:blip>
            <a:srcRect b="15196" l="0" r="0" t="0"/>
            <a:stretch/>
          </p:blipFill>
          <p:spPr>
            <a:xfrm>
              <a:off x="10229887" y="1434667"/>
              <a:ext cx="948273" cy="82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7" name="Google Shape;1837;ga5be5290ec_0_189"/>
            <p:cNvSpPr/>
            <p:nvPr/>
          </p:nvSpPr>
          <p:spPr>
            <a:xfrm>
              <a:off x="9739634" y="2466041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PRODUCTIVO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38" name="Google Shape;1838;ga5be5290ec_0_189"/>
          <p:cNvGrpSpPr/>
          <p:nvPr/>
        </p:nvGrpSpPr>
        <p:grpSpPr>
          <a:xfrm>
            <a:off x="9619613" y="847175"/>
            <a:ext cx="2200547" cy="5434855"/>
            <a:chOff x="5003163" y="847175"/>
            <a:chExt cx="2200547" cy="5434855"/>
          </a:xfrm>
        </p:grpSpPr>
        <p:sp>
          <p:nvSpPr>
            <p:cNvPr id="1839" name="Google Shape;1839;ga5be5290ec_0_189"/>
            <p:cNvSpPr/>
            <p:nvPr/>
          </p:nvSpPr>
          <p:spPr>
            <a:xfrm>
              <a:off x="5003163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D9D9D9"/>
            </a:solidFill>
            <a:ln cap="flat" cmpd="sng" w="3810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ga5be5290ec_0_189"/>
            <p:cNvSpPr txBox="1"/>
            <p:nvPr/>
          </p:nvSpPr>
          <p:spPr>
            <a:xfrm>
              <a:off x="5141210" y="3142830"/>
              <a:ext cx="2062500" cy="31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Capacidad de respuesta a amenazas y exposición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Reducción de vulnerabilidad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Capacidad adaptativa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Conocimiento local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714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5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1" name="Google Shape;1841;ga5be5290ec_0_189"/>
            <p:cNvSpPr/>
            <p:nvPr/>
          </p:nvSpPr>
          <p:spPr>
            <a:xfrm>
              <a:off x="5111162" y="2345934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RESILIENTE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A picture containing shape&#10;&#10;Description automatically generated" id="1842" name="Google Shape;1842;ga5be5290ec_0_189"/>
            <p:cNvPicPr preferRelativeResize="0"/>
            <p:nvPr/>
          </p:nvPicPr>
          <p:blipFill rotWithShape="1">
            <a:blip r:embed="rId8">
              <a:alphaModFix/>
            </a:blip>
            <a:srcRect b="20000" l="0" r="0" t="0"/>
            <a:stretch/>
          </p:blipFill>
          <p:spPr>
            <a:xfrm>
              <a:off x="5537192" y="1344852"/>
              <a:ext cx="1071487" cy="8571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3" name="Google Shape;1843;ga5be5290ec_0_189"/>
          <p:cNvGrpSpPr/>
          <p:nvPr/>
        </p:nvGrpSpPr>
        <p:grpSpPr>
          <a:xfrm>
            <a:off x="7311407" y="847175"/>
            <a:ext cx="2196000" cy="5202000"/>
            <a:chOff x="7311407" y="847175"/>
            <a:chExt cx="2196000" cy="5202000"/>
          </a:xfrm>
        </p:grpSpPr>
        <p:sp>
          <p:nvSpPr>
            <p:cNvPr id="1844" name="Google Shape;1844;ga5be5290ec_0_189"/>
            <p:cNvSpPr/>
            <p:nvPr/>
          </p:nvSpPr>
          <p:spPr>
            <a:xfrm>
              <a:off x="7311407" y="847175"/>
              <a:ext cx="2196000" cy="52020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38100">
              <a:solidFill>
                <a:srgbClr val="779E8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ga5be5290ec_0_189"/>
            <p:cNvSpPr txBox="1"/>
            <p:nvPr/>
          </p:nvSpPr>
          <p:spPr>
            <a:xfrm>
              <a:off x="7337691" y="3217767"/>
              <a:ext cx="2052300" cy="28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Reutilización de infraestructura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Conectividad alternativa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Uso eficiente de recursos naturales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667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5362"/>
                </a:buClr>
                <a:buSzPts val="1500"/>
                <a:buFont typeface="Roboto"/>
                <a:buChar char="•"/>
              </a:pPr>
              <a:r>
                <a:rPr i="0" lang="en-US" sz="1500" u="none" cap="none" strike="noStrike">
                  <a:solidFill>
                    <a:srgbClr val="365362"/>
                  </a:solidFill>
                  <a:latin typeface="Roboto"/>
                  <a:ea typeface="Roboto"/>
                  <a:cs typeface="Roboto"/>
                  <a:sym typeface="Roboto"/>
                </a:rPr>
                <a:t>Gestión urbana inteligente </a:t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841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i="0" sz="1300" u="none" cap="none" strike="noStrike">
                <a:solidFill>
                  <a:srgbClr val="36536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6" name="Google Shape;1846;ga5be5290ec_0_189"/>
            <p:cNvSpPr/>
            <p:nvPr/>
          </p:nvSpPr>
          <p:spPr>
            <a:xfrm>
              <a:off x="7452375" y="2410822"/>
              <a:ext cx="19800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PATRIMONIO 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1F3864"/>
                  </a:solidFill>
                  <a:latin typeface="Roboto"/>
                  <a:ea typeface="Roboto"/>
                  <a:cs typeface="Roboto"/>
                  <a:sym typeface="Roboto"/>
                </a:rPr>
                <a:t>ECOEFICIENTE</a:t>
              </a:r>
              <a:endParaRPr b="1" sz="10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847" name="Google Shape;1847;ga5be5290ec_0_189"/>
            <p:cNvPicPr preferRelativeResize="0"/>
            <p:nvPr/>
          </p:nvPicPr>
          <p:blipFill rotWithShape="1">
            <a:blip r:embed="rId9">
              <a:alphaModFix/>
            </a:blip>
            <a:srcRect b="17965" l="0" r="0" t="0"/>
            <a:stretch/>
          </p:blipFill>
          <p:spPr>
            <a:xfrm>
              <a:off x="7911250" y="1432300"/>
              <a:ext cx="1013023" cy="83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a5a98a7ade_0_2193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4" name="Google Shape;1854;ga5a98a7ade_0_2193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Capacidad de respuesta a exposición y amenazas al patrimonio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5" name="Google Shape;1855;ga5a98a7ade_0_2193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856" name="Google Shape;1856;ga5a98a7ade_0_2193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</a:t>
            </a:r>
            <a:r>
              <a:rPr b="1" lang="en-US" sz="1900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RESILIENTE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7" name="Google Shape;1857;ga5a98a7ade_0_2193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Emplazamiento seguro de edificaciones patrimoniales</a:t>
            </a:r>
            <a:endParaRPr b="1" i="0" sz="21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8" name="Google Shape;1858;ga5a98a7ade_0_2193"/>
          <p:cNvSpPr/>
          <p:nvPr/>
        </p:nvSpPr>
        <p:spPr>
          <a:xfrm>
            <a:off x="5296636" y="5674936"/>
            <a:ext cx="4442100" cy="5109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edificaciones patrimoniales localizadas en zonas afectadas por amenazas naturales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9" name="Google Shape;1859;ga5a98a7ade_0_2193"/>
          <p:cNvSpPr/>
          <p:nvPr/>
        </p:nvSpPr>
        <p:spPr>
          <a:xfrm>
            <a:off x="5889862" y="2205654"/>
            <a:ext cx="3308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1 %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edificios patrimoniales ubicados en zonas de riesgo</a:t>
            </a:r>
            <a:endParaRPr/>
          </a:p>
        </p:txBody>
      </p:sp>
      <p:sp>
        <p:nvSpPr>
          <p:cNvPr id="1860" name="Google Shape;1860;ga5a98a7ade_0_2193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SNC/MCA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1" name="Google Shape;1861;ga5a98a7ade_0_2193"/>
          <p:cNvSpPr/>
          <p:nvPr/>
        </p:nvSpPr>
        <p:spPr>
          <a:xfrm>
            <a:off x="6236436" y="3863351"/>
            <a:ext cx="2843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Edificaciones ubicadas al borde de barranco límite entre Chacarita Alta y Baja.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2" name="Google Shape;1862;ga5a98a7ade_0_2193"/>
          <p:cNvPicPr preferRelativeResize="0"/>
          <p:nvPr/>
        </p:nvPicPr>
        <p:blipFill rotWithShape="1">
          <a:blip r:embed="rId3">
            <a:alphaModFix/>
          </a:blip>
          <a:srcRect b="14471" l="0" r="0" t="0"/>
          <a:stretch/>
        </p:blipFill>
        <p:spPr>
          <a:xfrm>
            <a:off x="7212593" y="4905494"/>
            <a:ext cx="667051" cy="650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a5a98a7ade_0_2240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9" name="Google Shape;1869;ga5a98a7ade_0_2240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Capacidad de respuesta a exposición y amenazas al patrimonio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0" name="Google Shape;1870;ga5a98a7ade_0_2240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871" name="Google Shape;1871;ga5a98a7ade_0_2240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Emplazamiento seguro de área patrimonial</a:t>
            </a:r>
            <a:endParaRPr b="1" i="0" sz="21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ga5a98a7ade_0_2240"/>
          <p:cNvSpPr/>
          <p:nvPr/>
        </p:nvSpPr>
        <p:spPr>
          <a:xfrm>
            <a:off x="5296636" y="5429956"/>
            <a:ext cx="4442100" cy="7557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la población asentada en edificaciones y áreas patrimoniales en zonas de amenaza alta, media y baja.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3" name="Google Shape;1873;ga5a98a7ade_0_2240"/>
          <p:cNvSpPr/>
          <p:nvPr/>
        </p:nvSpPr>
        <p:spPr>
          <a:xfrm>
            <a:off x="5889862" y="2205654"/>
            <a:ext cx="3308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19 %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habitantes asentados en zonas de amenaza</a:t>
            </a:r>
            <a:endParaRPr/>
          </a:p>
        </p:txBody>
      </p:sp>
      <p:sp>
        <p:nvSpPr>
          <p:cNvPr id="1874" name="Google Shape;1874;ga5a98a7ade_0_2240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SNC/MCA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5" name="Google Shape;1875;ga5a98a7ade_0_2240"/>
          <p:cNvSpPr/>
          <p:nvPr/>
        </p:nvSpPr>
        <p:spPr>
          <a:xfrm>
            <a:off x="6236436" y="3863351"/>
            <a:ext cx="284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Población estimada de la Chacarita Baja, área inundable.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shape&#10;&#10;Description automatically generated" id="1876" name="Google Shape;1876;ga5a98a7ade_0_2240"/>
          <p:cNvPicPr preferRelativeResize="0"/>
          <p:nvPr/>
        </p:nvPicPr>
        <p:blipFill rotWithShape="1">
          <a:blip r:embed="rId3">
            <a:alphaModFix/>
          </a:blip>
          <a:srcRect b="20000" l="0" r="0" t="0"/>
          <a:stretch/>
        </p:blipFill>
        <p:spPr>
          <a:xfrm>
            <a:off x="7074493" y="4625533"/>
            <a:ext cx="963196" cy="77055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ga5a98a7ade_0_2240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</a:t>
            </a:r>
            <a:r>
              <a:rPr b="1" lang="en-US" sz="1900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RESILIENTE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5a98a7ade_0_2268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ga5a98a7ade_0_2268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Gestión para la reducción de vulnerabilidad del patrimonio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4" name="Google Shape;1884;ga5a98a7ade_0_2268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885" name="Google Shape;1885;ga5a98a7ade_0_2268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ECOEFICIENTE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ga5a98a7ade_0_2268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Dotación continua mínima de servicios básicos</a:t>
            </a:r>
            <a:endParaRPr b="1" i="0" sz="21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7" name="Google Shape;1887;ga5a98a7ade_0_2268"/>
          <p:cNvSpPr/>
          <p:nvPr/>
        </p:nvSpPr>
        <p:spPr>
          <a:xfrm>
            <a:off x="5296636" y="5633156"/>
            <a:ext cx="4442100" cy="5526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% de población sin acceso a servicios básicos estables (electricidad, agua potable, saneamiento) en el área</a:t>
            </a:r>
            <a:endParaRPr b="0" i="0" sz="15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ga5a98a7ade_0_2268"/>
          <p:cNvSpPr/>
          <p:nvPr/>
        </p:nvSpPr>
        <p:spPr>
          <a:xfrm>
            <a:off x="5889862" y="2205654"/>
            <a:ext cx="3308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94C09D"/>
                </a:solidFill>
                <a:latin typeface="Calibri"/>
                <a:ea typeface="Calibri"/>
                <a:cs typeface="Calibri"/>
                <a:sym typeface="Calibri"/>
              </a:rPr>
              <a:t>20 %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De población sin acceso a servicios básicos </a:t>
            </a:r>
            <a:endParaRPr/>
          </a:p>
        </p:txBody>
      </p:sp>
      <p:sp>
        <p:nvSpPr>
          <p:cNvPr id="1889" name="Google Shape;1889;ga5a98a7ade_0_2268"/>
          <p:cNvSpPr txBox="1"/>
          <p:nvPr/>
        </p:nvSpPr>
        <p:spPr>
          <a:xfrm>
            <a:off x="5296636" y="217350"/>
            <a:ext cx="4442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DGEEC/Plan CHA</a:t>
            </a:r>
            <a:endParaRPr b="0" i="0" sz="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ga5a98a7ade_0_2268"/>
          <p:cNvSpPr/>
          <p:nvPr/>
        </p:nvSpPr>
        <p:spPr>
          <a:xfrm>
            <a:off x="6122704" y="3790137"/>
            <a:ext cx="2843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Estimación de la población de la Chacarita Baja excluyendo viviendas de interés social</a:t>
            </a:r>
            <a:endParaRPr/>
          </a:p>
        </p:txBody>
      </p:sp>
      <p:pic>
        <p:nvPicPr>
          <p:cNvPr descr="A picture containing shape&#10;&#10;Description automatically generated" id="1891" name="Google Shape;1891;ga5a98a7ade_0_2268"/>
          <p:cNvPicPr preferRelativeResize="0"/>
          <p:nvPr/>
        </p:nvPicPr>
        <p:blipFill rotWithShape="1">
          <a:blip r:embed="rId3">
            <a:alphaModFix/>
          </a:blip>
          <a:srcRect b="25838" l="0" r="0" t="0"/>
          <a:stretch/>
        </p:blipFill>
        <p:spPr>
          <a:xfrm>
            <a:off x="7080198" y="4851400"/>
            <a:ext cx="928135" cy="68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a5a98a7ade_0_2342"/>
          <p:cNvSpPr/>
          <p:nvPr/>
        </p:nvSpPr>
        <p:spPr>
          <a:xfrm>
            <a:off x="0" y="0"/>
            <a:ext cx="28434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ga5a98a7ade_0_2342"/>
          <p:cNvSpPr/>
          <p:nvPr/>
        </p:nvSpPr>
        <p:spPr>
          <a:xfrm>
            <a:off x="198850" y="2608350"/>
            <a:ext cx="2389500" cy="70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Capacidad adaptativa (resiliencia) del patrimonio</a:t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8" name="Google Shape;1898;ga5a98a7ade_0_2342"/>
          <p:cNvCxnSpPr/>
          <p:nvPr/>
        </p:nvCxnSpPr>
        <p:spPr>
          <a:xfrm>
            <a:off x="1393600" y="1615388"/>
            <a:ext cx="0" cy="78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899" name="Google Shape;1899;ga5a98a7ade_0_2342"/>
          <p:cNvSpPr/>
          <p:nvPr/>
        </p:nvSpPr>
        <p:spPr>
          <a:xfrm>
            <a:off x="198850" y="3517000"/>
            <a:ext cx="2389500" cy="2668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Adaptación de mecanismo de planeación y gestión</a:t>
            </a:r>
            <a:endParaRPr b="1" i="0" sz="2100" u="none" cap="none" strike="noStrik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0" name="Google Shape;1900;ga5a98a7ade_0_2342"/>
          <p:cNvSpPr/>
          <p:nvPr/>
        </p:nvSpPr>
        <p:spPr>
          <a:xfrm>
            <a:off x="5296636" y="5486400"/>
            <a:ext cx="4442100" cy="699300"/>
          </a:xfrm>
          <a:prstGeom prst="roundRect">
            <a:avLst>
              <a:gd fmla="val 16667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¿Se cuenta con mapas e inventarios de exposición (al riesgo) de áreas patrimoniales? ¿Cuáles?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Google Shape;1901;ga5a98a7ade_0_2342"/>
          <p:cNvSpPr txBox="1"/>
          <p:nvPr/>
        </p:nvSpPr>
        <p:spPr>
          <a:xfrm>
            <a:off x="5296636" y="211200"/>
            <a:ext cx="43482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Fuente: 1ra encuesta cualitativa- fase 1.</a:t>
            </a:r>
            <a:endParaRPr b="0" i="0" sz="8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ga5a98a7ade_0_2342"/>
          <p:cNvSpPr/>
          <p:nvPr/>
        </p:nvSpPr>
        <p:spPr>
          <a:xfrm flipH="1">
            <a:off x="7258804" y="1358323"/>
            <a:ext cx="1414500" cy="1157400"/>
          </a:xfrm>
          <a:prstGeom prst="wedgeEllipseCallout">
            <a:avLst>
              <a:gd fmla="val 78952" name="adj1"/>
              <a:gd fmla="val 17619" name="adj2"/>
            </a:avLst>
          </a:prstGeom>
          <a:noFill/>
          <a:ln cap="flat" cmpd="sng" w="19050">
            <a:solidFill>
              <a:srgbClr val="779E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No conozco la respuesta, pero imagino que no existen tales instrumentos.</a:t>
            </a:r>
            <a:endParaRPr/>
          </a:p>
        </p:txBody>
      </p:sp>
      <p:sp>
        <p:nvSpPr>
          <p:cNvPr id="1903" name="Google Shape;1903;ga5a98a7ade_0_2342"/>
          <p:cNvSpPr txBox="1"/>
          <p:nvPr/>
        </p:nvSpPr>
        <p:spPr>
          <a:xfrm>
            <a:off x="7522868" y="3823261"/>
            <a:ext cx="3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904" name="Google Shape;1904;ga5a98a7ade_0_2342"/>
          <p:cNvSpPr txBox="1"/>
          <p:nvPr/>
        </p:nvSpPr>
        <p:spPr>
          <a:xfrm>
            <a:off x="5646371" y="3714368"/>
            <a:ext cx="396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pic>
        <p:nvPicPr>
          <p:cNvPr id="1905" name="Google Shape;1905;ga5a98a7ade_0_23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172" y="1187256"/>
            <a:ext cx="2842800" cy="3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6" name="Google Shape;1906;ga5a98a7ade_0_2342"/>
          <p:cNvSpPr txBox="1"/>
          <p:nvPr/>
        </p:nvSpPr>
        <p:spPr>
          <a:xfrm>
            <a:off x="4994920" y="3959708"/>
            <a:ext cx="352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Percepción</a:t>
            </a:r>
            <a:endParaRPr/>
          </a:p>
        </p:txBody>
      </p:sp>
      <p:pic>
        <p:nvPicPr>
          <p:cNvPr id="1907" name="Google Shape;1907;ga5a98a7ade_0_2342"/>
          <p:cNvPicPr preferRelativeResize="0"/>
          <p:nvPr/>
        </p:nvPicPr>
        <p:blipFill rotWithShape="1">
          <a:blip r:embed="rId4">
            <a:alphaModFix/>
          </a:blip>
          <a:srcRect b="13822" l="0" r="0" t="0"/>
          <a:stretch/>
        </p:blipFill>
        <p:spPr>
          <a:xfrm>
            <a:off x="7060464" y="4769661"/>
            <a:ext cx="812329" cy="70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ga5a98a7ade_0_2342"/>
          <p:cNvPicPr preferRelativeResize="0"/>
          <p:nvPr/>
        </p:nvPicPr>
        <p:blipFill rotWithShape="1">
          <a:blip r:embed="rId5">
            <a:alphaModFix/>
          </a:blip>
          <a:srcRect b="22408" l="28853" r="29791" t="40553"/>
          <a:stretch/>
        </p:blipFill>
        <p:spPr>
          <a:xfrm>
            <a:off x="12742347" y="881625"/>
            <a:ext cx="7441325" cy="37487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ga5a98a7ade_0_2342"/>
          <p:cNvSpPr/>
          <p:nvPr/>
        </p:nvSpPr>
        <p:spPr>
          <a:xfrm>
            <a:off x="198850" y="881625"/>
            <a:ext cx="2389500" cy="554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172E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PATRIMONIO </a:t>
            </a:r>
            <a:r>
              <a:rPr b="1" lang="en-US" sz="1900">
                <a:solidFill>
                  <a:srgbClr val="172E4F"/>
                </a:solidFill>
                <a:latin typeface="Calibri"/>
                <a:ea typeface="Calibri"/>
                <a:cs typeface="Calibri"/>
                <a:sym typeface="Calibri"/>
              </a:rPr>
              <a:t>RESILIENTE</a:t>
            </a:r>
            <a:endParaRPr b="1" i="0" sz="2100" u="none" cap="none" strike="noStrike">
              <a:solidFill>
                <a:srgbClr val="17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2020-12-01T13:24:48Z</dcterms:created>
  <dc:creator>Thaise  Gambarra Soares</dc:creator>
</cp:coreProperties>
</file>